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8" r:id="rId2"/>
    <p:sldId id="278" r:id="rId3"/>
    <p:sldId id="279" r:id="rId4"/>
    <p:sldId id="280" r:id="rId5"/>
    <p:sldId id="281" r:id="rId6"/>
    <p:sldId id="282" r:id="rId7"/>
    <p:sldId id="283" r:id="rId8"/>
    <p:sldId id="284" r:id="rId9"/>
    <p:sldId id="285" r:id="rId10"/>
    <p:sldId id="286" r:id="rId11"/>
    <p:sldId id="264" r:id="rId12"/>
    <p:sldId id="265" r:id="rId13"/>
    <p:sldId id="268" r:id="rId14"/>
    <p:sldId id="269" r:id="rId15"/>
    <p:sldId id="270" r:id="rId16"/>
    <p:sldId id="271" r:id="rId17"/>
    <p:sldId id="272" r:id="rId18"/>
    <p:sldId id="273" r:id="rId19"/>
    <p:sldId id="274" r:id="rId20"/>
    <p:sldId id="275" r:id="rId21"/>
    <p:sldId id="287" r:id="rId22"/>
    <p:sldId id="288" r:id="rId23"/>
    <p:sldId id="289" r:id="rId24"/>
    <p:sldId id="290" r:id="rId25"/>
    <p:sldId id="291" r:id="rId26"/>
    <p:sldId id="292" r:id="rId27"/>
    <p:sldId id="293" r:id="rId28"/>
    <p:sldId id="276" r:id="rId29"/>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74" d="100"/>
          <a:sy n="74" d="100"/>
        </p:scale>
        <p:origin x="-104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35CB5C-AB17-4EFE-8A85-4FAD8E2C847F}" type="datetimeFigureOut">
              <a:rPr lang="es-CO" smtClean="0"/>
              <a:t>31/07/2014</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5BA29B-1527-45AB-A337-6AEEAAE62E5D}" type="slidenum">
              <a:rPr lang="es-CO" smtClean="0"/>
              <a:t>‹Nº›</a:t>
            </a:fld>
            <a:endParaRPr lang="es-CO"/>
          </a:p>
        </p:txBody>
      </p:sp>
    </p:spTree>
    <p:extLst>
      <p:ext uri="{BB962C8B-B14F-4D97-AF65-F5344CB8AC3E}">
        <p14:creationId xmlns:p14="http://schemas.microsoft.com/office/powerpoint/2010/main" val="1486344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A3D1E91-C171-425B-B53F-FEB983F183C5}" type="slidenum">
              <a:rPr lang="es-ES" sz="1200"/>
              <a:pPr eaLnBrk="1" hangingPunct="1"/>
              <a:t>2</a:t>
            </a:fld>
            <a:endParaRPr lang="es-E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t>Abaco: desplaza varillas sus posiciones representan datos almacenados, carece de programa</a:t>
            </a:r>
          </a:p>
          <a:p>
            <a:pPr eaLnBrk="1" hangingPunct="1"/>
            <a:r>
              <a:rPr lang="es-ES" smtClean="0"/>
              <a:t>Pascalina: datos se representan mediante posiciones de engranajes, datos introducen manualmente, simil cuenta km</a:t>
            </a:r>
          </a:p>
          <a:p>
            <a:pPr eaLnBrk="1" hangingPunct="1"/>
            <a:r>
              <a:rPr lang="es-ES" smtClean="0"/>
              <a:t>Babbage: dispositivo mecanico para realizar sumas repetidas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A3D1E91-C171-425B-B53F-FEB983F183C5}" type="slidenum">
              <a:rPr lang="es-ES" sz="1200"/>
              <a:pPr eaLnBrk="1" hangingPunct="1"/>
              <a:t>12</a:t>
            </a:fld>
            <a:endParaRPr lang="es-E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t>Abaco: desplaza varillas sus posiciones representan datos almacenados, carece de programa</a:t>
            </a:r>
          </a:p>
          <a:p>
            <a:pPr eaLnBrk="1" hangingPunct="1"/>
            <a:r>
              <a:rPr lang="es-ES" smtClean="0"/>
              <a:t>Pascalina: datos se representan mediante posiciones de engranajes, datos introducen manualmente, simil cuenta km</a:t>
            </a:r>
          </a:p>
          <a:p>
            <a:pPr eaLnBrk="1" hangingPunct="1"/>
            <a:r>
              <a:rPr lang="es-ES" smtClean="0"/>
              <a:t>Babbage: dispositivo mecanico para realizar sumas repetidas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A3D1E91-C171-425B-B53F-FEB983F183C5}" type="slidenum">
              <a:rPr lang="es-ES" sz="1200"/>
              <a:pPr eaLnBrk="1" hangingPunct="1"/>
              <a:t>13</a:t>
            </a:fld>
            <a:endParaRPr lang="es-E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t>Abaco: desplaza varillas sus posiciones representan datos almacenados, carece de programa</a:t>
            </a:r>
          </a:p>
          <a:p>
            <a:pPr eaLnBrk="1" hangingPunct="1"/>
            <a:r>
              <a:rPr lang="es-ES" smtClean="0"/>
              <a:t>Pascalina: datos se representan mediante posiciones de engranajes, datos introducen manualmente, simil cuenta km</a:t>
            </a:r>
          </a:p>
          <a:p>
            <a:pPr eaLnBrk="1" hangingPunct="1"/>
            <a:r>
              <a:rPr lang="es-ES" smtClean="0"/>
              <a:t>Babbage: dispositivo mecanico para realizar sumas repetidas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A3D1E91-C171-425B-B53F-FEB983F183C5}" type="slidenum">
              <a:rPr lang="es-ES" sz="1200"/>
              <a:pPr eaLnBrk="1" hangingPunct="1"/>
              <a:t>14</a:t>
            </a:fld>
            <a:endParaRPr lang="es-E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t>Abaco: desplaza varillas sus posiciones representan datos almacenados, carece de programa</a:t>
            </a:r>
          </a:p>
          <a:p>
            <a:pPr eaLnBrk="1" hangingPunct="1"/>
            <a:r>
              <a:rPr lang="es-ES" smtClean="0"/>
              <a:t>Pascalina: datos se representan mediante posiciones de engranajes, datos introducen manualmente, simil cuenta km</a:t>
            </a:r>
          </a:p>
          <a:p>
            <a:pPr eaLnBrk="1" hangingPunct="1"/>
            <a:r>
              <a:rPr lang="es-ES" smtClean="0"/>
              <a:t>Babbage: dispositivo mecanico para realizar sumas repetidas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A3D1E91-C171-425B-B53F-FEB983F183C5}" type="slidenum">
              <a:rPr lang="es-ES" sz="1200"/>
              <a:pPr eaLnBrk="1" hangingPunct="1"/>
              <a:t>15</a:t>
            </a:fld>
            <a:endParaRPr lang="es-E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t>Abaco: desplaza varillas sus posiciones representan datos almacenados, carece de programa</a:t>
            </a:r>
          </a:p>
          <a:p>
            <a:pPr eaLnBrk="1" hangingPunct="1"/>
            <a:r>
              <a:rPr lang="es-ES" smtClean="0"/>
              <a:t>Pascalina: datos se representan mediante posiciones de engranajes, datos introducen manualmente, simil cuenta km</a:t>
            </a:r>
          </a:p>
          <a:p>
            <a:pPr eaLnBrk="1" hangingPunct="1"/>
            <a:r>
              <a:rPr lang="es-ES" smtClean="0"/>
              <a:t>Babbage: dispositivo mecanico para realizar sumas repetidas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A3D1E91-C171-425B-B53F-FEB983F183C5}" type="slidenum">
              <a:rPr lang="es-ES" sz="1200"/>
              <a:pPr eaLnBrk="1" hangingPunct="1"/>
              <a:t>16</a:t>
            </a:fld>
            <a:endParaRPr lang="es-E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t>Abaco: desplaza varillas sus posiciones representan datos almacenados, carece de programa</a:t>
            </a:r>
          </a:p>
          <a:p>
            <a:pPr eaLnBrk="1" hangingPunct="1"/>
            <a:r>
              <a:rPr lang="es-ES" smtClean="0"/>
              <a:t>Pascalina: datos se representan mediante posiciones de engranajes, datos introducen manualmente, simil cuenta km</a:t>
            </a:r>
          </a:p>
          <a:p>
            <a:pPr eaLnBrk="1" hangingPunct="1"/>
            <a:r>
              <a:rPr lang="es-ES" smtClean="0"/>
              <a:t>Babbage: dispositivo mecanico para realizar sumas repetidas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A3D1E91-C171-425B-B53F-FEB983F183C5}" type="slidenum">
              <a:rPr lang="es-ES" sz="1200"/>
              <a:pPr eaLnBrk="1" hangingPunct="1"/>
              <a:t>17</a:t>
            </a:fld>
            <a:endParaRPr lang="es-E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t>Abaco: desplaza varillas sus posiciones representan datos almacenados, carece de programa</a:t>
            </a:r>
          </a:p>
          <a:p>
            <a:pPr eaLnBrk="1" hangingPunct="1"/>
            <a:r>
              <a:rPr lang="es-ES" smtClean="0"/>
              <a:t>Pascalina: datos se representan mediante posiciones de engranajes, datos introducen manualmente, simil cuenta km</a:t>
            </a:r>
          </a:p>
          <a:p>
            <a:pPr eaLnBrk="1" hangingPunct="1"/>
            <a:r>
              <a:rPr lang="es-ES" smtClean="0"/>
              <a:t>Babbage: dispositivo mecanico para realizar sumas repetidas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A3D1E91-C171-425B-B53F-FEB983F183C5}" type="slidenum">
              <a:rPr lang="es-ES" sz="1200"/>
              <a:pPr eaLnBrk="1" hangingPunct="1"/>
              <a:t>18</a:t>
            </a:fld>
            <a:endParaRPr lang="es-E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t>Abaco: desplaza varillas sus posiciones representan datos almacenados, carece de programa</a:t>
            </a:r>
          </a:p>
          <a:p>
            <a:pPr eaLnBrk="1" hangingPunct="1"/>
            <a:r>
              <a:rPr lang="es-ES" smtClean="0"/>
              <a:t>Pascalina: datos se representan mediante posiciones de engranajes, datos introducen manualmente, simil cuenta km</a:t>
            </a:r>
          </a:p>
          <a:p>
            <a:pPr eaLnBrk="1" hangingPunct="1"/>
            <a:r>
              <a:rPr lang="es-ES" smtClean="0"/>
              <a:t>Babbage: dispositivo mecanico para realizar sumas repetidas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A3D1E91-C171-425B-B53F-FEB983F183C5}" type="slidenum">
              <a:rPr lang="es-ES" sz="1200"/>
              <a:pPr eaLnBrk="1" hangingPunct="1"/>
              <a:t>19</a:t>
            </a:fld>
            <a:endParaRPr lang="es-E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t>Abaco: desplaza varillas sus posiciones representan datos almacenados, carece de programa</a:t>
            </a:r>
          </a:p>
          <a:p>
            <a:pPr eaLnBrk="1" hangingPunct="1"/>
            <a:r>
              <a:rPr lang="es-ES" smtClean="0"/>
              <a:t>Pascalina: datos se representan mediante posiciones de engranajes, datos introducen manualmente, simil cuenta km</a:t>
            </a:r>
          </a:p>
          <a:p>
            <a:pPr eaLnBrk="1" hangingPunct="1"/>
            <a:r>
              <a:rPr lang="es-ES" smtClean="0"/>
              <a:t>Babbage: dispositivo mecanico para realizar sumas repetidas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A3D1E91-C171-425B-B53F-FEB983F183C5}" type="slidenum">
              <a:rPr lang="es-ES" sz="1200"/>
              <a:pPr eaLnBrk="1" hangingPunct="1"/>
              <a:t>20</a:t>
            </a:fld>
            <a:endParaRPr lang="es-E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t>Abaco: desplaza varillas sus posiciones representan datos almacenados, carece de programa</a:t>
            </a:r>
          </a:p>
          <a:p>
            <a:pPr eaLnBrk="1" hangingPunct="1"/>
            <a:r>
              <a:rPr lang="es-ES" smtClean="0"/>
              <a:t>Pascalina: datos se representan mediante posiciones de engranajes, datos introducen manualmente, simil cuenta km</a:t>
            </a:r>
          </a:p>
          <a:p>
            <a:pPr eaLnBrk="1" hangingPunct="1"/>
            <a:r>
              <a:rPr lang="es-ES" smtClean="0"/>
              <a:t>Babbage: dispositivo mecanico para realizar sumas repetidas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A3D1E91-C171-425B-B53F-FEB983F183C5}" type="slidenum">
              <a:rPr lang="es-ES" sz="1200"/>
              <a:pPr eaLnBrk="1" hangingPunct="1"/>
              <a:t>3</a:t>
            </a:fld>
            <a:endParaRPr lang="es-E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t>Abaco: desplaza varillas sus posiciones representan datos almacenados, carece de programa</a:t>
            </a:r>
          </a:p>
          <a:p>
            <a:pPr eaLnBrk="1" hangingPunct="1"/>
            <a:r>
              <a:rPr lang="es-ES" smtClean="0"/>
              <a:t>Pascalina: datos se representan mediante posiciones de engranajes, datos introducen manualmente, simil cuenta km</a:t>
            </a:r>
          </a:p>
          <a:p>
            <a:pPr eaLnBrk="1" hangingPunct="1"/>
            <a:r>
              <a:rPr lang="es-ES" smtClean="0"/>
              <a:t>Babbage: dispositivo mecanico para realizar sumas repetidas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A3D1E91-C171-425B-B53F-FEB983F183C5}" type="slidenum">
              <a:rPr lang="es-ES" sz="1200"/>
              <a:pPr eaLnBrk="1" hangingPunct="1"/>
              <a:t>4</a:t>
            </a:fld>
            <a:endParaRPr lang="es-E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t>Abaco: desplaza varillas sus posiciones representan datos almacenados, carece de programa</a:t>
            </a:r>
          </a:p>
          <a:p>
            <a:pPr eaLnBrk="1" hangingPunct="1"/>
            <a:r>
              <a:rPr lang="es-ES" smtClean="0"/>
              <a:t>Pascalina: datos se representan mediante posiciones de engranajes, datos introducen manualmente, simil cuenta km</a:t>
            </a:r>
          </a:p>
          <a:p>
            <a:pPr eaLnBrk="1" hangingPunct="1"/>
            <a:r>
              <a:rPr lang="es-ES" smtClean="0"/>
              <a:t>Babbage: dispositivo mecanico para realizar sumas repetidas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8475CB8-3541-4AB4-A0F3-8D3EDA390DE2}" type="slidenum">
              <a:rPr lang="es-ES" sz="1200"/>
              <a:pPr eaLnBrk="1" hangingPunct="1"/>
              <a:t>5</a:t>
            </a:fld>
            <a:endParaRPr lang="es-E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t>1º generacion: maq con tubos vacios; programadas en lenguaje de maquina; grandes y costosas</a:t>
            </a:r>
          </a:p>
          <a:p>
            <a:pPr eaLnBrk="1" hangingPunct="1"/>
            <a:r>
              <a:rPr lang="es-ES" smtClean="0"/>
              <a:t>2º generacion: cerca decada 60, pc reducian su tamaño y aumentaban capacidad de procesamiento; construidas con circuitos transistores; programas en lenguaje de alto nivel; pc de menor tamaño y costo</a:t>
            </a:r>
          </a:p>
          <a:p>
            <a:pPr eaLnBrk="1" hangingPunct="1"/>
            <a:r>
              <a:rPr lang="es-ES" smtClean="0"/>
              <a:t>3º generacion: fabrica basada en circuitos integrados; programa via lenguaje de control de sistemas operativos</a:t>
            </a:r>
          </a:p>
          <a:p>
            <a:pPr eaLnBrk="1" hangingPunct="1"/>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8475CB8-3541-4AB4-A0F3-8D3EDA390DE2}" type="slidenum">
              <a:rPr lang="es-ES" sz="1200"/>
              <a:pPr eaLnBrk="1" hangingPunct="1"/>
              <a:t>6</a:t>
            </a:fld>
            <a:endParaRPr lang="es-E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t>1º generacion: maq con tubos vacios; programadas en lenguaje de maquina; grandes y costosas</a:t>
            </a:r>
          </a:p>
          <a:p>
            <a:pPr eaLnBrk="1" hangingPunct="1"/>
            <a:r>
              <a:rPr lang="es-ES" smtClean="0"/>
              <a:t>2º generacion: cerca decada 60, pc reducian su tamaño y aumentaban capacidad de procesamiento; construidas con circuitos transistores; programas en lenguaje de alto nivel; pc de menor tamaño y costo</a:t>
            </a:r>
          </a:p>
          <a:p>
            <a:pPr eaLnBrk="1" hangingPunct="1"/>
            <a:r>
              <a:rPr lang="es-ES" smtClean="0"/>
              <a:t>3º generacion: fabrica basada en circuitos integrados; programa via lenguaje de control de sistemas operativos</a:t>
            </a:r>
          </a:p>
          <a:p>
            <a:pPr eaLnBrk="1" hangingPunct="1"/>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8475CB8-3541-4AB4-A0F3-8D3EDA390DE2}" type="slidenum">
              <a:rPr lang="es-ES" sz="1200"/>
              <a:pPr eaLnBrk="1" hangingPunct="1"/>
              <a:t>7</a:t>
            </a:fld>
            <a:endParaRPr lang="es-E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t>1º generacion: maq con tubos vacios; programadas en lenguaje de maquina; grandes y costosas</a:t>
            </a:r>
          </a:p>
          <a:p>
            <a:pPr eaLnBrk="1" hangingPunct="1"/>
            <a:r>
              <a:rPr lang="es-ES" smtClean="0"/>
              <a:t>2º generacion: cerca decada 60, pc reducian su tamaño y aumentaban capacidad de procesamiento; construidas con circuitos transistores; programas en lenguaje de alto nivel; pc de menor tamaño y costo</a:t>
            </a:r>
          </a:p>
          <a:p>
            <a:pPr eaLnBrk="1" hangingPunct="1"/>
            <a:r>
              <a:rPr lang="es-ES" smtClean="0"/>
              <a:t>3º generacion: fabrica basada en circuitos integrados; programa via lenguaje de control de sistemas operativos</a:t>
            </a:r>
          </a:p>
          <a:p>
            <a:pPr eaLnBrk="1" hangingPunct="1"/>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8475CB8-3541-4AB4-A0F3-8D3EDA390DE2}" type="slidenum">
              <a:rPr lang="es-ES" sz="1200"/>
              <a:pPr eaLnBrk="1" hangingPunct="1"/>
              <a:t>8</a:t>
            </a:fld>
            <a:endParaRPr lang="es-E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t>1º generacion: maq con tubos vacios; programadas en lenguaje de maquina; grandes y costosas</a:t>
            </a:r>
          </a:p>
          <a:p>
            <a:pPr eaLnBrk="1" hangingPunct="1"/>
            <a:r>
              <a:rPr lang="es-ES" smtClean="0"/>
              <a:t>2º generacion: cerca decada 60, pc reducian su tamaño y aumentaban capacidad de procesamiento; construidas con circuitos transistores; programas en lenguaje de alto nivel; pc de menor tamaño y costo</a:t>
            </a:r>
          </a:p>
          <a:p>
            <a:pPr eaLnBrk="1" hangingPunct="1"/>
            <a:r>
              <a:rPr lang="es-ES" smtClean="0"/>
              <a:t>3º generacion: fabrica basada en circuitos integrados; programa via lenguaje de control de sistemas operativos</a:t>
            </a:r>
          </a:p>
          <a:p>
            <a:pPr eaLnBrk="1" hangingPunct="1"/>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7D179CD-76B1-4412-8870-9A046AFA0098}" type="slidenum">
              <a:rPr lang="es-ES" sz="1200"/>
              <a:pPr eaLnBrk="1" hangingPunct="1"/>
              <a:t>9</a:t>
            </a:fld>
            <a:endParaRPr lang="es-E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t>4º generacion: </a:t>
            </a:r>
            <a:r>
              <a:rPr lang="es-BO" smtClean="0">
                <a:latin typeface="Arial" pitchFamily="34" charset="0"/>
                <a:cs typeface="Arial" pitchFamily="34" charset="0"/>
              </a:rPr>
              <a:t>circuitos integrados de alta densidad y con una velocidad impresionante; nace la revolucion informatica</a:t>
            </a:r>
            <a:r>
              <a:rPr lang="es-ES" smtClean="0"/>
              <a:t> </a:t>
            </a:r>
          </a:p>
          <a:p>
            <a:pPr eaLnBrk="1" hangingPunct="1"/>
            <a:r>
              <a:rPr lang="es-ES" smtClean="0"/>
              <a:t>5º generacion (1983): </a:t>
            </a:r>
            <a:r>
              <a:rPr lang="es-BO" smtClean="0">
                <a:latin typeface="Arial" pitchFamily="34" charset="0"/>
                <a:cs typeface="Arial" pitchFamily="34" charset="0"/>
              </a:rPr>
              <a:t>Procesamiento en paralelo mediante arquitecturas y diseños especiales y circuitos de gran velocidad; m</a:t>
            </a:r>
            <a:r>
              <a:rPr lang="es-BO" smtClean="0">
                <a:latin typeface="Arial" pitchFamily="34" charset="0"/>
                <a:cs typeface="Times New Roman" pitchFamily="18" charset="0"/>
              </a:rPr>
              <a:t>anejo de lenguaje natural y sistemas de inteligencia artificial</a:t>
            </a:r>
            <a:r>
              <a:rPr lang="es-ES" smtClean="0">
                <a:latin typeface="Arial" pitchFamily="34" charset="0"/>
                <a:cs typeface="Arial" pitchFamily="34" charset="0"/>
              </a:rPr>
              <a:t> </a:t>
            </a:r>
            <a:r>
              <a:rPr lang="es-ES" smtClean="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A3D1E91-C171-425B-B53F-FEB983F183C5}" type="slidenum">
              <a:rPr lang="es-ES" sz="1200"/>
              <a:pPr eaLnBrk="1" hangingPunct="1"/>
              <a:t>11</a:t>
            </a:fld>
            <a:endParaRPr lang="es-E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t>Abaco: desplaza varillas sus posiciones representan datos almacenados, carece de programa</a:t>
            </a:r>
          </a:p>
          <a:p>
            <a:pPr eaLnBrk="1" hangingPunct="1"/>
            <a:r>
              <a:rPr lang="es-ES" smtClean="0"/>
              <a:t>Pascalina: datos se representan mediante posiciones de engranajes, datos introducen manualmente, simil cuenta km</a:t>
            </a:r>
          </a:p>
          <a:p>
            <a:pPr eaLnBrk="1" hangingPunct="1"/>
            <a:r>
              <a:rPr lang="es-ES" smtClean="0"/>
              <a:t>Babbage: dispositivo mecanico para realizar sumas repetidas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43751B39-3A47-4531-B1AD-73A9B59256C3}" type="datetimeFigureOut">
              <a:rPr lang="es-CO" smtClean="0"/>
              <a:t>31/07/2014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3A75187-4905-4A32-890A-99D35EC2FD59}" type="slidenum">
              <a:rPr lang="es-CO" smtClean="0"/>
              <a:t>‹Nº›</a:t>
            </a:fld>
            <a:endParaRPr lang="es-CO"/>
          </a:p>
        </p:txBody>
      </p:sp>
    </p:spTree>
    <p:extLst>
      <p:ext uri="{BB962C8B-B14F-4D97-AF65-F5344CB8AC3E}">
        <p14:creationId xmlns:p14="http://schemas.microsoft.com/office/powerpoint/2010/main" val="978969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43751B39-3A47-4531-B1AD-73A9B59256C3}" type="datetimeFigureOut">
              <a:rPr lang="es-CO" smtClean="0"/>
              <a:t>31/07/2014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3A75187-4905-4A32-890A-99D35EC2FD59}" type="slidenum">
              <a:rPr lang="es-CO" smtClean="0"/>
              <a:t>‹Nº›</a:t>
            </a:fld>
            <a:endParaRPr lang="es-CO"/>
          </a:p>
        </p:txBody>
      </p:sp>
    </p:spTree>
    <p:extLst>
      <p:ext uri="{BB962C8B-B14F-4D97-AF65-F5344CB8AC3E}">
        <p14:creationId xmlns:p14="http://schemas.microsoft.com/office/powerpoint/2010/main" val="173277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43751B39-3A47-4531-B1AD-73A9B59256C3}" type="datetimeFigureOut">
              <a:rPr lang="es-CO" smtClean="0"/>
              <a:t>31/07/2014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3A75187-4905-4A32-890A-99D35EC2FD59}" type="slidenum">
              <a:rPr lang="es-CO" smtClean="0"/>
              <a:t>‹Nº›</a:t>
            </a:fld>
            <a:endParaRPr lang="es-CO"/>
          </a:p>
        </p:txBody>
      </p:sp>
    </p:spTree>
    <p:extLst>
      <p:ext uri="{BB962C8B-B14F-4D97-AF65-F5344CB8AC3E}">
        <p14:creationId xmlns:p14="http://schemas.microsoft.com/office/powerpoint/2010/main" val="2207450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43751B39-3A47-4531-B1AD-73A9B59256C3}" type="datetimeFigureOut">
              <a:rPr lang="es-CO" smtClean="0"/>
              <a:t>31/07/2014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3A75187-4905-4A32-890A-99D35EC2FD59}" type="slidenum">
              <a:rPr lang="es-CO" smtClean="0"/>
              <a:t>‹Nº›</a:t>
            </a:fld>
            <a:endParaRPr lang="es-CO"/>
          </a:p>
        </p:txBody>
      </p:sp>
    </p:spTree>
    <p:extLst>
      <p:ext uri="{BB962C8B-B14F-4D97-AF65-F5344CB8AC3E}">
        <p14:creationId xmlns:p14="http://schemas.microsoft.com/office/powerpoint/2010/main" val="485815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3751B39-3A47-4531-B1AD-73A9B59256C3}" type="datetimeFigureOut">
              <a:rPr lang="es-CO" smtClean="0"/>
              <a:t>31/07/2014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3A75187-4905-4A32-890A-99D35EC2FD59}" type="slidenum">
              <a:rPr lang="es-CO" smtClean="0"/>
              <a:t>‹Nº›</a:t>
            </a:fld>
            <a:endParaRPr lang="es-CO"/>
          </a:p>
        </p:txBody>
      </p:sp>
    </p:spTree>
    <p:extLst>
      <p:ext uri="{BB962C8B-B14F-4D97-AF65-F5344CB8AC3E}">
        <p14:creationId xmlns:p14="http://schemas.microsoft.com/office/powerpoint/2010/main" val="192239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43751B39-3A47-4531-B1AD-73A9B59256C3}" type="datetimeFigureOut">
              <a:rPr lang="es-CO" smtClean="0"/>
              <a:t>31/07/2014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3A75187-4905-4A32-890A-99D35EC2FD59}" type="slidenum">
              <a:rPr lang="es-CO" smtClean="0"/>
              <a:t>‹Nº›</a:t>
            </a:fld>
            <a:endParaRPr lang="es-CO"/>
          </a:p>
        </p:txBody>
      </p:sp>
    </p:spTree>
    <p:extLst>
      <p:ext uri="{BB962C8B-B14F-4D97-AF65-F5344CB8AC3E}">
        <p14:creationId xmlns:p14="http://schemas.microsoft.com/office/powerpoint/2010/main" val="3895622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43751B39-3A47-4531-B1AD-73A9B59256C3}" type="datetimeFigureOut">
              <a:rPr lang="es-CO" smtClean="0"/>
              <a:t>31/07/2014</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43A75187-4905-4A32-890A-99D35EC2FD59}" type="slidenum">
              <a:rPr lang="es-CO" smtClean="0"/>
              <a:t>‹Nº›</a:t>
            </a:fld>
            <a:endParaRPr lang="es-CO"/>
          </a:p>
        </p:txBody>
      </p:sp>
    </p:spTree>
    <p:extLst>
      <p:ext uri="{BB962C8B-B14F-4D97-AF65-F5344CB8AC3E}">
        <p14:creationId xmlns:p14="http://schemas.microsoft.com/office/powerpoint/2010/main" val="165195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43751B39-3A47-4531-B1AD-73A9B59256C3}" type="datetimeFigureOut">
              <a:rPr lang="es-CO" smtClean="0"/>
              <a:t>31/07/2014</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43A75187-4905-4A32-890A-99D35EC2FD59}" type="slidenum">
              <a:rPr lang="es-CO" smtClean="0"/>
              <a:t>‹Nº›</a:t>
            </a:fld>
            <a:endParaRPr lang="es-CO"/>
          </a:p>
        </p:txBody>
      </p:sp>
    </p:spTree>
    <p:extLst>
      <p:ext uri="{BB962C8B-B14F-4D97-AF65-F5344CB8AC3E}">
        <p14:creationId xmlns:p14="http://schemas.microsoft.com/office/powerpoint/2010/main" val="1396278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3751B39-3A47-4531-B1AD-73A9B59256C3}" type="datetimeFigureOut">
              <a:rPr lang="es-CO" smtClean="0"/>
              <a:t>31/07/2014</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43A75187-4905-4A32-890A-99D35EC2FD59}" type="slidenum">
              <a:rPr lang="es-CO" smtClean="0"/>
              <a:t>‹Nº›</a:t>
            </a:fld>
            <a:endParaRPr lang="es-CO"/>
          </a:p>
        </p:txBody>
      </p:sp>
    </p:spTree>
    <p:extLst>
      <p:ext uri="{BB962C8B-B14F-4D97-AF65-F5344CB8AC3E}">
        <p14:creationId xmlns:p14="http://schemas.microsoft.com/office/powerpoint/2010/main" val="1253403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3751B39-3A47-4531-B1AD-73A9B59256C3}" type="datetimeFigureOut">
              <a:rPr lang="es-CO" smtClean="0"/>
              <a:t>31/07/2014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3A75187-4905-4A32-890A-99D35EC2FD59}" type="slidenum">
              <a:rPr lang="es-CO" smtClean="0"/>
              <a:t>‹Nº›</a:t>
            </a:fld>
            <a:endParaRPr lang="es-CO"/>
          </a:p>
        </p:txBody>
      </p:sp>
    </p:spTree>
    <p:extLst>
      <p:ext uri="{BB962C8B-B14F-4D97-AF65-F5344CB8AC3E}">
        <p14:creationId xmlns:p14="http://schemas.microsoft.com/office/powerpoint/2010/main" val="1459363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3751B39-3A47-4531-B1AD-73A9B59256C3}" type="datetimeFigureOut">
              <a:rPr lang="es-CO" smtClean="0"/>
              <a:t>31/07/2014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3A75187-4905-4A32-890A-99D35EC2FD59}" type="slidenum">
              <a:rPr lang="es-CO" smtClean="0"/>
              <a:t>‹Nº›</a:t>
            </a:fld>
            <a:endParaRPr lang="es-CO"/>
          </a:p>
        </p:txBody>
      </p:sp>
    </p:spTree>
    <p:extLst>
      <p:ext uri="{BB962C8B-B14F-4D97-AF65-F5344CB8AC3E}">
        <p14:creationId xmlns:p14="http://schemas.microsoft.com/office/powerpoint/2010/main" val="355175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751B39-3A47-4531-B1AD-73A9B59256C3}" type="datetimeFigureOut">
              <a:rPr lang="es-CO" smtClean="0"/>
              <a:t>31/07/2014</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75187-4905-4A32-890A-99D35EC2FD59}" type="slidenum">
              <a:rPr lang="es-CO" smtClean="0"/>
              <a:t>‹Nº›</a:t>
            </a:fld>
            <a:endParaRPr lang="es-CO"/>
          </a:p>
        </p:txBody>
      </p:sp>
    </p:spTree>
    <p:extLst>
      <p:ext uri="{BB962C8B-B14F-4D97-AF65-F5344CB8AC3E}">
        <p14:creationId xmlns:p14="http://schemas.microsoft.com/office/powerpoint/2010/main" val="12221355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http://www.gmi-mr.com/se_images/204379-659.jpg" TargetMode="External"/><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http://icarito.tercera.cl/icarito/2001/839/img/04-abaco.gi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http://icarito.tercera.cl/icarito/2001/839/img/04-pascalina.gi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http://icarito.tercera.cl/icarito/2001/839/img/10-apple.gi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28032" y="1052736"/>
            <a:ext cx="4032448" cy="2215414"/>
          </a:xfrm>
        </p:spPr>
        <p:txBody>
          <a:bodyPr>
            <a:normAutofit fontScale="90000"/>
          </a:bodyPr>
          <a:lstStyle/>
          <a:p>
            <a:pPr algn="ctr"/>
            <a:r>
              <a:rPr lang="es-CO" dirty="0" smtClean="0">
                <a:solidFill>
                  <a:schemeClr val="bg1"/>
                </a:solidFill>
                <a:latin typeface="Aharoni" pitchFamily="2" charset="-79"/>
                <a:cs typeface="Aharoni" pitchFamily="2" charset="-79"/>
              </a:rPr>
              <a:t>HISTORIA Y FUNCIONES DEL SISTEMA OPERATIVO</a:t>
            </a:r>
            <a:endParaRPr lang="es-CO" dirty="0">
              <a:solidFill>
                <a:schemeClr val="bg1"/>
              </a:solidFill>
              <a:latin typeface="Aharoni" pitchFamily="2" charset="-79"/>
              <a:cs typeface="Aharoni" pitchFamily="2" charset="-79"/>
            </a:endParaRPr>
          </a:p>
        </p:txBody>
      </p:sp>
      <p:sp>
        <p:nvSpPr>
          <p:cNvPr id="3" name="2 Subtítulo"/>
          <p:cNvSpPr>
            <a:spLocks noGrp="1"/>
          </p:cNvSpPr>
          <p:nvPr>
            <p:ph type="subTitle" idx="1"/>
          </p:nvPr>
        </p:nvSpPr>
        <p:spPr>
          <a:xfrm>
            <a:off x="251520" y="3356992"/>
            <a:ext cx="3888432" cy="723528"/>
          </a:xfrm>
        </p:spPr>
        <p:txBody>
          <a:bodyPr>
            <a:noAutofit/>
          </a:bodyPr>
          <a:lstStyle/>
          <a:p>
            <a:pPr algn="ctr"/>
            <a:endParaRPr lang="es-CO" sz="2400" dirty="0" smtClean="0">
              <a:solidFill>
                <a:schemeClr val="accent1">
                  <a:lumMod val="50000"/>
                </a:schemeClr>
              </a:solidFill>
              <a:latin typeface="Aharoni" pitchFamily="2" charset="-79"/>
              <a:cs typeface="Aharoni" pitchFamily="2" charset="-79"/>
            </a:endParaRPr>
          </a:p>
          <a:p>
            <a:pPr algn="ctr"/>
            <a:r>
              <a:rPr lang="es-CO" sz="1800" dirty="0" smtClean="0">
                <a:solidFill>
                  <a:schemeClr val="bg1"/>
                </a:solidFill>
                <a:latin typeface="Aharoni" pitchFamily="2" charset="-79"/>
                <a:cs typeface="Aharoni" pitchFamily="2" charset="-79"/>
              </a:rPr>
              <a:t>Curso: SISTEMA OPERATIVOS</a:t>
            </a:r>
            <a:endParaRPr lang="es-ES_tradnl" sz="1800" dirty="0" smtClean="0">
              <a:solidFill>
                <a:schemeClr val="bg1"/>
              </a:solidFill>
              <a:latin typeface="Aharoni" pitchFamily="2" charset="-79"/>
              <a:cs typeface="Aharoni" pitchFamily="2" charset="-79"/>
            </a:endParaRPr>
          </a:p>
          <a:p>
            <a:pPr algn="ctr"/>
            <a:endParaRPr lang="es-CO" sz="1800" dirty="0" smtClean="0">
              <a:solidFill>
                <a:schemeClr val="bg1"/>
              </a:solidFill>
              <a:latin typeface="Aharoni" pitchFamily="2" charset="-79"/>
              <a:cs typeface="Aharoni" pitchFamily="2" charset="-79"/>
            </a:endParaRPr>
          </a:p>
          <a:p>
            <a:pPr algn="ctr"/>
            <a:endParaRPr lang="es-CO" sz="1800" dirty="0">
              <a:solidFill>
                <a:schemeClr val="bg1"/>
              </a:solidFill>
              <a:latin typeface="Aharoni" pitchFamily="2" charset="-79"/>
              <a:cs typeface="Aharoni" pitchFamily="2" charset="-79"/>
            </a:endParaRPr>
          </a:p>
          <a:p>
            <a:pPr algn="ctr"/>
            <a:r>
              <a:rPr lang="es-CO" sz="1800" dirty="0" smtClean="0">
                <a:solidFill>
                  <a:schemeClr val="bg1"/>
                </a:solidFill>
                <a:latin typeface="Aharoni" pitchFamily="2" charset="-79"/>
                <a:cs typeface="Aharoni" pitchFamily="2" charset="-79"/>
              </a:rPr>
              <a:t>PROGRAMA INGENIERIA DE SISTEMAS </a:t>
            </a:r>
            <a:endParaRPr lang="es-CO" sz="1800" dirty="0">
              <a:solidFill>
                <a:schemeClr val="bg1"/>
              </a:solidFill>
              <a:latin typeface="Aharoni" pitchFamily="2" charset="-79"/>
              <a:cs typeface="Aharoni" pitchFamily="2" charset="-79"/>
            </a:endParaRPr>
          </a:p>
        </p:txBody>
      </p:sp>
    </p:spTree>
    <p:extLst>
      <p:ext uri="{BB962C8B-B14F-4D97-AF65-F5344CB8AC3E}">
        <p14:creationId xmlns:p14="http://schemas.microsoft.com/office/powerpoint/2010/main" val="13180276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052"/>
          <p:cNvSpPr>
            <a:spLocks noChangeArrowheads="1"/>
          </p:cNvSpPr>
          <p:nvPr/>
        </p:nvSpPr>
        <p:spPr bwMode="auto">
          <a:xfrm>
            <a:off x="3767138" y="2290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sp>
        <p:nvSpPr>
          <p:cNvPr id="12292" name="Text Box 2053"/>
          <p:cNvSpPr txBox="1">
            <a:spLocks noChangeArrowheads="1"/>
          </p:cNvSpPr>
          <p:nvPr/>
        </p:nvSpPr>
        <p:spPr bwMode="auto">
          <a:xfrm>
            <a:off x="339120" y="1183283"/>
            <a:ext cx="8610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800" dirty="0" smtClean="0">
                <a:solidFill>
                  <a:schemeClr val="accent1"/>
                </a:solidFill>
                <a:latin typeface="Arial" pitchFamily="34" charset="0"/>
                <a:cs typeface="Arial" pitchFamily="34" charset="0"/>
              </a:rPr>
              <a:t>1980 el Internet</a:t>
            </a:r>
          </a:p>
          <a:p>
            <a:pPr eaLnBrk="1" hangingPunct="1"/>
            <a:endParaRPr lang="es-ES" sz="1800" dirty="0">
              <a:solidFill>
                <a:schemeClr val="accent1"/>
              </a:solidFill>
              <a:latin typeface="Arial" pitchFamily="34" charset="0"/>
              <a:cs typeface="Arial" pitchFamily="34" charset="0"/>
            </a:endParaRPr>
          </a:p>
          <a:p>
            <a:pPr eaLnBrk="1" hangingPunct="1"/>
            <a:r>
              <a:rPr lang="es-ES" sz="1800" dirty="0" smtClean="0">
                <a:solidFill>
                  <a:schemeClr val="accent1"/>
                </a:solidFill>
                <a:latin typeface="Arial" pitchFamily="34" charset="0"/>
                <a:cs typeface="Arial" pitchFamily="34" charset="0"/>
              </a:rPr>
              <a:t>1990 computación distribuida.</a:t>
            </a:r>
            <a:endParaRPr lang="es-ES" sz="1800" dirty="0">
              <a:solidFill>
                <a:schemeClr val="accent1"/>
              </a:solidFill>
              <a:latin typeface="Arial" pitchFamily="34" charset="0"/>
              <a:cs typeface="Arial" pitchFamily="34" charset="0"/>
            </a:endParaRPr>
          </a:p>
        </p:txBody>
      </p:sp>
      <p:sp>
        <p:nvSpPr>
          <p:cNvPr id="12293" name="Rectangle 2054"/>
          <p:cNvSpPr>
            <a:spLocks noChangeArrowheads="1"/>
          </p:cNvSpPr>
          <p:nvPr/>
        </p:nvSpPr>
        <p:spPr bwMode="auto">
          <a:xfrm>
            <a:off x="3857625" y="2714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sp>
        <p:nvSpPr>
          <p:cNvPr id="12294" name="Rectangle 2055"/>
          <p:cNvSpPr>
            <a:spLocks noChangeArrowheads="1"/>
          </p:cNvSpPr>
          <p:nvPr/>
        </p:nvSpPr>
        <p:spPr bwMode="auto">
          <a:xfrm>
            <a:off x="3857625" y="2714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sp>
        <p:nvSpPr>
          <p:cNvPr id="12295" name="Rectangle 2057"/>
          <p:cNvSpPr>
            <a:spLocks noChangeArrowheads="1"/>
          </p:cNvSpPr>
          <p:nvPr/>
        </p:nvSpPr>
        <p:spPr bwMode="auto">
          <a:xfrm>
            <a:off x="3429000" y="228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pic>
        <p:nvPicPr>
          <p:cNvPr id="12296" name="Picture 2058" descr="http://www.gmi-mr.com/se_images/204379-659.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27088" y="2564903"/>
            <a:ext cx="7402512" cy="4137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517530" y="476672"/>
            <a:ext cx="41264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EVOLUCIÓN HISTÓRICA DEL SISTEMA OPERATIVO</a:t>
            </a:r>
            <a:endParaRPr lang="es-ES" sz="1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994135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79512" y="552877"/>
            <a:ext cx="3960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1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QUE ES EL SISTEMA OPERATIVO</a:t>
            </a:r>
            <a:endParaRPr lang="es-ES" sz="1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9220" name="Rectangle 6"/>
          <p:cNvSpPr>
            <a:spLocks noChangeArrowheads="1"/>
          </p:cNvSpPr>
          <p:nvPr/>
        </p:nvSpPr>
        <p:spPr bwMode="auto">
          <a:xfrm>
            <a:off x="3767138" y="2290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sp>
        <p:nvSpPr>
          <p:cNvPr id="9223" name="Rectangle 9"/>
          <p:cNvSpPr>
            <a:spLocks noChangeArrowheads="1"/>
          </p:cNvSpPr>
          <p:nvPr/>
        </p:nvSpPr>
        <p:spPr bwMode="auto">
          <a:xfrm>
            <a:off x="3857625" y="2714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sp>
        <p:nvSpPr>
          <p:cNvPr id="2" name="1 CuadroTexto"/>
          <p:cNvSpPr txBox="1"/>
          <p:nvPr/>
        </p:nvSpPr>
        <p:spPr>
          <a:xfrm>
            <a:off x="3275855" y="1275660"/>
            <a:ext cx="5351313" cy="3693319"/>
          </a:xfrm>
          <a:prstGeom prst="rect">
            <a:avLst/>
          </a:prstGeom>
          <a:noFill/>
        </p:spPr>
        <p:txBody>
          <a:bodyPr wrap="square" rtlCol="0">
            <a:spAutoFit/>
          </a:bodyPr>
          <a:lstStyle/>
          <a:p>
            <a:pPr algn="just"/>
            <a:r>
              <a:rPr lang="es-PR" dirty="0">
                <a:solidFill>
                  <a:srgbClr val="0000FF"/>
                </a:solidFill>
                <a:latin typeface="Arial" pitchFamily="34" charset="0"/>
                <a:cs typeface="Arial" pitchFamily="34" charset="0"/>
              </a:rPr>
              <a:t>Un sistema operativo es un grupo de programas de proceso con las rutinas de control necesarias para mantener continuamente operativos dichos programas. </a:t>
            </a:r>
            <a:endParaRPr lang="es-PR" dirty="0" smtClean="0">
              <a:solidFill>
                <a:srgbClr val="0000FF"/>
              </a:solidFill>
              <a:latin typeface="Arial" pitchFamily="34" charset="0"/>
              <a:cs typeface="Arial" pitchFamily="34" charset="0"/>
            </a:endParaRPr>
          </a:p>
          <a:p>
            <a:pPr algn="just"/>
            <a:endParaRPr lang="es-PR" dirty="0">
              <a:solidFill>
                <a:srgbClr val="0000FF"/>
              </a:solidFill>
              <a:latin typeface="Arial" pitchFamily="34" charset="0"/>
              <a:cs typeface="Arial" pitchFamily="34" charset="0"/>
            </a:endParaRPr>
          </a:p>
          <a:p>
            <a:pPr algn="just"/>
            <a:r>
              <a:rPr lang="es-PR" dirty="0" smtClean="0">
                <a:solidFill>
                  <a:srgbClr val="0000FF"/>
                </a:solidFill>
                <a:latin typeface="Arial" pitchFamily="34" charset="0"/>
                <a:cs typeface="Arial" pitchFamily="34" charset="0"/>
              </a:rPr>
              <a:t>El </a:t>
            </a:r>
            <a:r>
              <a:rPr lang="es-PR" dirty="0">
                <a:solidFill>
                  <a:srgbClr val="0000FF"/>
                </a:solidFill>
                <a:latin typeface="Arial" pitchFamily="34" charset="0"/>
                <a:cs typeface="Arial" pitchFamily="34" charset="0"/>
              </a:rPr>
              <a:t>Sistema Operativo es el programa fundamental de todos los programas de sistema. </a:t>
            </a:r>
            <a:endParaRPr lang="es-PR" dirty="0" smtClean="0">
              <a:solidFill>
                <a:srgbClr val="0000FF"/>
              </a:solidFill>
              <a:latin typeface="Arial" pitchFamily="34" charset="0"/>
              <a:cs typeface="Arial" pitchFamily="34" charset="0"/>
            </a:endParaRPr>
          </a:p>
          <a:p>
            <a:pPr algn="just"/>
            <a:endParaRPr lang="es-PR" dirty="0">
              <a:solidFill>
                <a:srgbClr val="0000FF"/>
              </a:solidFill>
              <a:latin typeface="Arial" pitchFamily="34" charset="0"/>
              <a:cs typeface="Arial" pitchFamily="34" charset="0"/>
            </a:endParaRPr>
          </a:p>
          <a:p>
            <a:pPr algn="just"/>
            <a:r>
              <a:rPr lang="es-PR" dirty="0" smtClean="0">
                <a:solidFill>
                  <a:srgbClr val="0000FF"/>
                </a:solidFill>
                <a:latin typeface="Arial" pitchFamily="34" charset="0"/>
                <a:cs typeface="Arial" pitchFamily="34" charset="0"/>
              </a:rPr>
              <a:t>También protege </a:t>
            </a:r>
            <a:r>
              <a:rPr lang="es-PR" dirty="0">
                <a:solidFill>
                  <a:srgbClr val="0000FF"/>
                </a:solidFill>
                <a:latin typeface="Arial" pitchFamily="34" charset="0"/>
                <a:cs typeface="Arial" pitchFamily="34" charset="0"/>
              </a:rPr>
              <a:t>y libera a los programadores de la complejidad del hardware, colocándose un nivel de software por sobre el hardware </a:t>
            </a:r>
            <a:r>
              <a:rPr lang="es-PR" dirty="0" smtClean="0">
                <a:solidFill>
                  <a:srgbClr val="0000FF"/>
                </a:solidFill>
                <a:latin typeface="Arial" pitchFamily="34" charset="0"/>
                <a:cs typeface="Arial" pitchFamily="34" charset="0"/>
              </a:rPr>
              <a:t>para: </a:t>
            </a:r>
            <a:r>
              <a:rPr lang="es-CO" dirty="0" smtClean="0">
                <a:solidFill>
                  <a:srgbClr val="0000FF"/>
                </a:solidFill>
                <a:latin typeface="Arial" pitchFamily="34" charset="0"/>
                <a:cs typeface="Arial" pitchFamily="34" charset="0"/>
              </a:rPr>
              <a:t>Controlar </a:t>
            </a:r>
            <a:r>
              <a:rPr lang="es-CO" dirty="0">
                <a:solidFill>
                  <a:srgbClr val="0000FF"/>
                </a:solidFill>
                <a:latin typeface="Arial" pitchFamily="34" charset="0"/>
                <a:cs typeface="Arial" pitchFamily="34" charset="0"/>
              </a:rPr>
              <a:t>todas las partes del </a:t>
            </a:r>
            <a:r>
              <a:rPr lang="es-CO" dirty="0" smtClean="0">
                <a:solidFill>
                  <a:srgbClr val="0000FF"/>
                </a:solidFill>
                <a:latin typeface="Arial" pitchFamily="34" charset="0"/>
                <a:cs typeface="Arial" pitchFamily="34" charset="0"/>
              </a:rPr>
              <a:t>sistema y Presentar </a:t>
            </a:r>
            <a:r>
              <a:rPr lang="es-CO" dirty="0">
                <a:solidFill>
                  <a:srgbClr val="0000FF"/>
                </a:solidFill>
                <a:latin typeface="Arial" pitchFamily="34" charset="0"/>
                <a:cs typeface="Arial" pitchFamily="34" charset="0"/>
              </a:rPr>
              <a:t>al usuario una </a:t>
            </a:r>
            <a:r>
              <a:rPr lang="es-CO" dirty="0" smtClean="0">
                <a:solidFill>
                  <a:srgbClr val="0000FF"/>
                </a:solidFill>
                <a:latin typeface="Arial" pitchFamily="34" charset="0"/>
                <a:cs typeface="Arial" pitchFamily="34" charset="0"/>
              </a:rPr>
              <a:t>interfaz.</a:t>
            </a:r>
            <a:endParaRPr lang="es-CO" dirty="0">
              <a:solidFill>
                <a:srgbClr val="0000FF"/>
              </a:solidFill>
              <a:latin typeface="Arial" pitchFamily="34" charset="0"/>
              <a:cs typeface="Arial" pitchFamily="34" charset="0"/>
            </a:endParaRPr>
          </a:p>
        </p:txBody>
      </p:sp>
      <p:pic>
        <p:nvPicPr>
          <p:cNvPr id="8" name="Picture 2" descr="http://upload.wikimedia.org/wikipedia/commons/thumb/d/dc/Operating_system_placement-es.svg/220px-Operating_system_placement-es.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863829"/>
            <a:ext cx="2095500"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4499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360954" y="576568"/>
            <a:ext cx="746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SISTEMA POR SU ESTRUCTURA</a:t>
            </a:r>
            <a:endParaRPr lang="es-ES" sz="1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9220" name="Rectangle 6"/>
          <p:cNvSpPr>
            <a:spLocks noChangeArrowheads="1"/>
          </p:cNvSpPr>
          <p:nvPr/>
        </p:nvSpPr>
        <p:spPr bwMode="auto">
          <a:xfrm>
            <a:off x="3767138" y="2290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sp>
        <p:nvSpPr>
          <p:cNvPr id="9223" name="Rectangle 9"/>
          <p:cNvSpPr>
            <a:spLocks noChangeArrowheads="1"/>
          </p:cNvSpPr>
          <p:nvPr/>
        </p:nvSpPr>
        <p:spPr bwMode="auto">
          <a:xfrm>
            <a:off x="3857625" y="2714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sp>
        <p:nvSpPr>
          <p:cNvPr id="2" name="1 CuadroTexto"/>
          <p:cNvSpPr txBox="1"/>
          <p:nvPr/>
        </p:nvSpPr>
        <p:spPr>
          <a:xfrm>
            <a:off x="360954" y="1556792"/>
            <a:ext cx="5544616" cy="4801314"/>
          </a:xfrm>
          <a:prstGeom prst="rect">
            <a:avLst/>
          </a:prstGeom>
          <a:noFill/>
        </p:spPr>
        <p:txBody>
          <a:bodyPr wrap="square" rtlCol="0">
            <a:spAutoFit/>
          </a:bodyPr>
          <a:lstStyle/>
          <a:p>
            <a:pPr algn="just"/>
            <a:r>
              <a:rPr lang="es-CO" b="1" dirty="0">
                <a:solidFill>
                  <a:srgbClr val="0000FF"/>
                </a:solidFill>
                <a:latin typeface="Arial" pitchFamily="34" charset="0"/>
                <a:cs typeface="Arial" pitchFamily="34" charset="0"/>
              </a:rPr>
              <a:t>Estructura Monolítica :</a:t>
            </a:r>
            <a:r>
              <a:rPr lang="es-CO" dirty="0">
                <a:solidFill>
                  <a:srgbClr val="0000FF"/>
                </a:solidFill>
                <a:latin typeface="Arial" pitchFamily="34" charset="0"/>
                <a:cs typeface="Arial" pitchFamily="34" charset="0"/>
              </a:rPr>
              <a:t> Es la estructura de los primeros sistemas operativos constituidos fundamentalmente por un solo programa compuesto de un conjunto de rutinas entrelazadas de tal forma que cada una puede llamar a cualquier otra. </a:t>
            </a:r>
            <a:endParaRPr lang="es-CO" dirty="0" smtClean="0">
              <a:solidFill>
                <a:srgbClr val="0000FF"/>
              </a:solidFill>
              <a:latin typeface="Arial" pitchFamily="34" charset="0"/>
              <a:cs typeface="Arial" pitchFamily="34" charset="0"/>
            </a:endParaRPr>
          </a:p>
          <a:p>
            <a:pPr algn="just"/>
            <a:r>
              <a:rPr lang="es-CO" dirty="0" smtClean="0">
                <a:solidFill>
                  <a:srgbClr val="0000FF"/>
                </a:solidFill>
                <a:latin typeface="Arial" pitchFamily="34" charset="0"/>
                <a:cs typeface="Arial" pitchFamily="34" charset="0"/>
              </a:rPr>
              <a:t>Las </a:t>
            </a:r>
            <a:r>
              <a:rPr lang="es-CO" dirty="0">
                <a:solidFill>
                  <a:srgbClr val="0000FF"/>
                </a:solidFill>
                <a:latin typeface="Arial" pitchFamily="34" charset="0"/>
                <a:cs typeface="Arial" pitchFamily="34" charset="0"/>
              </a:rPr>
              <a:t>características:</a:t>
            </a:r>
          </a:p>
          <a:p>
            <a:pPr marL="285750" indent="-285750" algn="just">
              <a:buFont typeface="Arial" pitchFamily="34" charset="0"/>
              <a:buChar char="•"/>
            </a:pPr>
            <a:r>
              <a:rPr lang="es-CO" dirty="0">
                <a:solidFill>
                  <a:srgbClr val="0000FF"/>
                </a:solidFill>
                <a:latin typeface="Arial" pitchFamily="34" charset="0"/>
                <a:cs typeface="Arial" pitchFamily="34" charset="0"/>
              </a:rPr>
              <a:t>Construcción del programa final a base de módulos compilados separadamente que se unen a través del </a:t>
            </a:r>
            <a:r>
              <a:rPr lang="es-CO" dirty="0" err="1">
                <a:solidFill>
                  <a:srgbClr val="0000FF"/>
                </a:solidFill>
                <a:latin typeface="Arial" pitchFamily="34" charset="0"/>
                <a:cs typeface="Arial" pitchFamily="34" charset="0"/>
              </a:rPr>
              <a:t>ligador</a:t>
            </a:r>
            <a:r>
              <a:rPr lang="es-CO" dirty="0">
                <a:solidFill>
                  <a:srgbClr val="0000FF"/>
                </a:solidFill>
                <a:latin typeface="Arial" pitchFamily="34" charset="0"/>
                <a:cs typeface="Arial" pitchFamily="34" charset="0"/>
              </a:rPr>
              <a:t>.</a:t>
            </a:r>
          </a:p>
          <a:p>
            <a:pPr marL="285750" indent="-285750" algn="just">
              <a:buFont typeface="Arial" pitchFamily="34" charset="0"/>
              <a:buChar char="•"/>
            </a:pPr>
            <a:r>
              <a:rPr lang="es-CO" dirty="0">
                <a:solidFill>
                  <a:srgbClr val="0000FF"/>
                </a:solidFill>
                <a:latin typeface="Arial" pitchFamily="34" charset="0"/>
                <a:cs typeface="Arial" pitchFamily="34" charset="0"/>
              </a:rPr>
              <a:t>Buena definición de parámetros de enlace entre las distintas rutinas existentes, que puede provocar mucho </a:t>
            </a:r>
            <a:r>
              <a:rPr lang="es-CO" dirty="0" smtClean="0">
                <a:solidFill>
                  <a:srgbClr val="0000FF"/>
                </a:solidFill>
                <a:latin typeface="Arial" pitchFamily="34" charset="0"/>
                <a:cs typeface="Arial" pitchFamily="34" charset="0"/>
              </a:rPr>
              <a:t>acoplamiento (unión de dos o mas piezas).</a:t>
            </a:r>
            <a:endParaRPr lang="es-CO" dirty="0">
              <a:solidFill>
                <a:srgbClr val="0000FF"/>
              </a:solidFill>
              <a:latin typeface="Arial" pitchFamily="34" charset="0"/>
              <a:cs typeface="Arial" pitchFamily="34" charset="0"/>
            </a:endParaRPr>
          </a:p>
          <a:p>
            <a:pPr marL="285750" indent="-285750" algn="just">
              <a:buFont typeface="Arial" pitchFamily="34" charset="0"/>
              <a:buChar char="•"/>
            </a:pPr>
            <a:r>
              <a:rPr lang="es-CO" dirty="0">
                <a:solidFill>
                  <a:srgbClr val="0000FF"/>
                </a:solidFill>
                <a:latin typeface="Arial" pitchFamily="34" charset="0"/>
                <a:cs typeface="Arial" pitchFamily="34" charset="0"/>
              </a:rPr>
              <a:t>Carecen de protecciones y privilegios al entrar a rutinas que manejan diferentes aspectos de los recursos de la computadora, como memoria, disco, etc.</a:t>
            </a:r>
          </a:p>
        </p:txBody>
      </p:sp>
      <p:pic>
        <p:nvPicPr>
          <p:cNvPr id="1028" name="Picture 4" descr="http://3.bp.blogspot.com/-fmXymuRDKTY/TWFdArXhkEI/AAAAAAAAABw/C67SoDBw6UA/s1600/monoliti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368398"/>
            <a:ext cx="2800432" cy="1844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6500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478160" y="555353"/>
            <a:ext cx="746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SISTEMA POR SU ESTRUCTURA</a:t>
            </a:r>
            <a:endParaRPr lang="es-ES" sz="1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9220" name="Rectangle 6"/>
          <p:cNvSpPr>
            <a:spLocks noChangeArrowheads="1"/>
          </p:cNvSpPr>
          <p:nvPr/>
        </p:nvSpPr>
        <p:spPr bwMode="auto">
          <a:xfrm>
            <a:off x="3767138" y="2290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sp>
        <p:nvSpPr>
          <p:cNvPr id="9223" name="Rectangle 9"/>
          <p:cNvSpPr>
            <a:spLocks noChangeArrowheads="1"/>
          </p:cNvSpPr>
          <p:nvPr/>
        </p:nvSpPr>
        <p:spPr bwMode="auto">
          <a:xfrm>
            <a:off x="3857625" y="2714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sp>
        <p:nvSpPr>
          <p:cNvPr id="2" name="1 CuadroTexto"/>
          <p:cNvSpPr txBox="1"/>
          <p:nvPr/>
        </p:nvSpPr>
        <p:spPr>
          <a:xfrm>
            <a:off x="179512" y="2290763"/>
            <a:ext cx="4032448" cy="1200329"/>
          </a:xfrm>
          <a:prstGeom prst="rect">
            <a:avLst/>
          </a:prstGeom>
          <a:noFill/>
        </p:spPr>
        <p:txBody>
          <a:bodyPr wrap="square" rtlCol="0">
            <a:spAutoFit/>
          </a:bodyPr>
          <a:lstStyle/>
          <a:p>
            <a:pPr algn="just"/>
            <a:r>
              <a:rPr lang="es-CO" b="1" dirty="0">
                <a:solidFill>
                  <a:srgbClr val="0000FF"/>
                </a:solidFill>
                <a:latin typeface="Arial" pitchFamily="34" charset="0"/>
                <a:cs typeface="Arial" pitchFamily="34" charset="0"/>
              </a:rPr>
              <a:t>Estructura </a:t>
            </a:r>
            <a:r>
              <a:rPr lang="es-CO" b="1" dirty="0" smtClean="0">
                <a:solidFill>
                  <a:srgbClr val="0000FF"/>
                </a:solidFill>
                <a:latin typeface="Arial" pitchFamily="34" charset="0"/>
                <a:cs typeface="Arial" pitchFamily="34" charset="0"/>
              </a:rPr>
              <a:t>Jerárquica:</a:t>
            </a:r>
            <a:r>
              <a:rPr lang="es-CO" dirty="0">
                <a:solidFill>
                  <a:srgbClr val="0000FF"/>
                </a:solidFill>
                <a:latin typeface="Arial" pitchFamily="34" charset="0"/>
                <a:cs typeface="Arial" pitchFamily="34" charset="0"/>
              </a:rPr>
              <a:t> </a:t>
            </a:r>
            <a:r>
              <a:rPr lang="es-CO" dirty="0" smtClean="0">
                <a:solidFill>
                  <a:srgbClr val="0000FF"/>
                </a:solidFill>
                <a:latin typeface="Arial" pitchFamily="34" charset="0"/>
                <a:cs typeface="Arial" pitchFamily="34" charset="0"/>
              </a:rPr>
              <a:t>El </a:t>
            </a:r>
            <a:r>
              <a:rPr lang="es-CO" dirty="0">
                <a:solidFill>
                  <a:srgbClr val="0000FF"/>
                </a:solidFill>
                <a:latin typeface="Arial" pitchFamily="34" charset="0"/>
                <a:cs typeface="Arial" pitchFamily="34" charset="0"/>
              </a:rPr>
              <a:t>sistema operativo contiene subpartes y esto organizado en forma de niveles ó </a:t>
            </a:r>
            <a:r>
              <a:rPr lang="es-CO" dirty="0" smtClean="0">
                <a:solidFill>
                  <a:srgbClr val="0000FF"/>
                </a:solidFill>
                <a:latin typeface="Arial" pitchFamily="34" charset="0"/>
                <a:cs typeface="Arial" pitchFamily="34" charset="0"/>
              </a:rPr>
              <a:t>capas.</a:t>
            </a:r>
            <a:endParaRPr lang="es-CO" dirty="0">
              <a:solidFill>
                <a:srgbClr val="0000FF"/>
              </a:solidFill>
              <a:latin typeface="Arial" pitchFamily="34" charset="0"/>
              <a:cs typeface="Arial" pitchFamily="34" charset="0"/>
            </a:endParaRPr>
          </a:p>
        </p:txBody>
      </p:sp>
      <p:pic>
        <p:nvPicPr>
          <p:cNvPr id="7" name="6 Imagen"/>
          <p:cNvPicPr/>
          <p:nvPr/>
        </p:nvPicPr>
        <p:blipFill rotWithShape="1">
          <a:blip r:embed="rId3"/>
          <a:srcRect l="30814" t="34434" r="55304" b="50093"/>
          <a:stretch/>
        </p:blipFill>
        <p:spPr bwMode="auto">
          <a:xfrm>
            <a:off x="5481638" y="1569541"/>
            <a:ext cx="2857500" cy="19907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63414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251520" y="538757"/>
            <a:ext cx="746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SISTEMA POR SU ESTRUCTURA</a:t>
            </a:r>
            <a:endParaRPr lang="es-ES" sz="1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9220" name="Rectangle 6"/>
          <p:cNvSpPr>
            <a:spLocks noChangeArrowheads="1"/>
          </p:cNvSpPr>
          <p:nvPr/>
        </p:nvSpPr>
        <p:spPr bwMode="auto">
          <a:xfrm>
            <a:off x="3767138" y="2290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sp>
        <p:nvSpPr>
          <p:cNvPr id="9223" name="Rectangle 9"/>
          <p:cNvSpPr>
            <a:spLocks noChangeArrowheads="1"/>
          </p:cNvSpPr>
          <p:nvPr/>
        </p:nvSpPr>
        <p:spPr bwMode="auto">
          <a:xfrm>
            <a:off x="3857625" y="2714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sp>
        <p:nvSpPr>
          <p:cNvPr id="2" name="1 CuadroTexto"/>
          <p:cNvSpPr txBox="1"/>
          <p:nvPr/>
        </p:nvSpPr>
        <p:spPr>
          <a:xfrm>
            <a:off x="4578280" y="1124779"/>
            <a:ext cx="4032448" cy="3970318"/>
          </a:xfrm>
          <a:prstGeom prst="rect">
            <a:avLst/>
          </a:prstGeom>
          <a:noFill/>
        </p:spPr>
        <p:txBody>
          <a:bodyPr wrap="square" rtlCol="0">
            <a:spAutoFit/>
          </a:bodyPr>
          <a:lstStyle/>
          <a:p>
            <a:pPr algn="just"/>
            <a:r>
              <a:rPr lang="es-CO" b="1" dirty="0">
                <a:solidFill>
                  <a:srgbClr val="0000FF"/>
                </a:solidFill>
                <a:latin typeface="Arial" pitchFamily="34" charset="0"/>
                <a:cs typeface="Arial" pitchFamily="34" charset="0"/>
              </a:rPr>
              <a:t>Estructura </a:t>
            </a:r>
            <a:r>
              <a:rPr lang="es-CO" b="1" dirty="0" smtClean="0">
                <a:solidFill>
                  <a:srgbClr val="0000FF"/>
                </a:solidFill>
                <a:latin typeface="Arial" pitchFamily="34" charset="0"/>
                <a:cs typeface="Arial" pitchFamily="34" charset="0"/>
              </a:rPr>
              <a:t>Virtual:</a:t>
            </a:r>
            <a:r>
              <a:rPr lang="es-CO" dirty="0">
                <a:solidFill>
                  <a:srgbClr val="0000FF"/>
                </a:solidFill>
                <a:latin typeface="Arial" pitchFamily="34" charset="0"/>
                <a:cs typeface="Arial" pitchFamily="34" charset="0"/>
              </a:rPr>
              <a:t> </a:t>
            </a:r>
            <a:r>
              <a:rPr lang="es-CO" dirty="0" smtClean="0">
                <a:solidFill>
                  <a:srgbClr val="0000FF"/>
                </a:solidFill>
                <a:latin typeface="Arial" pitchFamily="34" charset="0"/>
                <a:cs typeface="Arial" pitchFamily="34" charset="0"/>
              </a:rPr>
              <a:t>Presenta </a:t>
            </a:r>
            <a:r>
              <a:rPr lang="es-CO" dirty="0">
                <a:solidFill>
                  <a:srgbClr val="0000FF"/>
                </a:solidFill>
                <a:latin typeface="Arial" pitchFamily="34" charset="0"/>
                <a:cs typeface="Arial" pitchFamily="34" charset="0"/>
              </a:rPr>
              <a:t>una </a:t>
            </a:r>
            <a:r>
              <a:rPr lang="es-CO" dirty="0" smtClean="0">
                <a:solidFill>
                  <a:srgbClr val="0000FF"/>
                </a:solidFill>
                <a:latin typeface="Arial" pitchFamily="34" charset="0"/>
                <a:cs typeface="Arial" pitchFamily="34" charset="0"/>
              </a:rPr>
              <a:t>interface </a:t>
            </a:r>
            <a:r>
              <a:rPr lang="es-CO" dirty="0">
                <a:solidFill>
                  <a:srgbClr val="0000FF"/>
                </a:solidFill>
                <a:latin typeface="Arial" pitchFamily="34" charset="0"/>
                <a:cs typeface="Arial" pitchFamily="34" charset="0"/>
              </a:rPr>
              <a:t>a cada proceso, mostrando una </a:t>
            </a:r>
            <a:r>
              <a:rPr lang="es-CO" dirty="0" smtClean="0">
                <a:solidFill>
                  <a:srgbClr val="0000FF"/>
                </a:solidFill>
                <a:latin typeface="Arial" pitchFamily="34" charset="0"/>
                <a:cs typeface="Arial" pitchFamily="34" charset="0"/>
              </a:rPr>
              <a:t>máquina </a:t>
            </a:r>
            <a:r>
              <a:rPr lang="es-CO" dirty="0">
                <a:solidFill>
                  <a:srgbClr val="0000FF"/>
                </a:solidFill>
                <a:latin typeface="Arial" pitchFamily="34" charset="0"/>
                <a:cs typeface="Arial" pitchFamily="34" charset="0"/>
              </a:rPr>
              <a:t>que parece idéntica a la </a:t>
            </a:r>
            <a:r>
              <a:rPr lang="es-CO" dirty="0" smtClean="0">
                <a:solidFill>
                  <a:srgbClr val="0000FF"/>
                </a:solidFill>
                <a:latin typeface="Arial" pitchFamily="34" charset="0"/>
                <a:cs typeface="Arial" pitchFamily="34" charset="0"/>
              </a:rPr>
              <a:t>máquina </a:t>
            </a:r>
            <a:r>
              <a:rPr lang="es-CO" dirty="0">
                <a:solidFill>
                  <a:srgbClr val="0000FF"/>
                </a:solidFill>
                <a:latin typeface="Arial" pitchFamily="34" charset="0"/>
                <a:cs typeface="Arial" pitchFamily="34" charset="0"/>
              </a:rPr>
              <a:t>real subyacente. Se reparan los conceptos que suele estar unidos en el resto del sistema: La multiprogramación y la maquina extendida</a:t>
            </a:r>
            <a:r>
              <a:rPr lang="es-CO" dirty="0" smtClean="0">
                <a:solidFill>
                  <a:srgbClr val="0000FF"/>
                </a:solidFill>
                <a:latin typeface="Arial" pitchFamily="34" charset="0"/>
                <a:cs typeface="Arial" pitchFamily="34" charset="0"/>
              </a:rPr>
              <a:t>.</a:t>
            </a:r>
          </a:p>
          <a:p>
            <a:pPr algn="just"/>
            <a:endParaRPr lang="es-CO" dirty="0">
              <a:solidFill>
                <a:srgbClr val="0000FF"/>
              </a:solidFill>
              <a:latin typeface="Arial" pitchFamily="34" charset="0"/>
              <a:cs typeface="Arial" pitchFamily="34" charset="0"/>
            </a:endParaRPr>
          </a:p>
          <a:p>
            <a:pPr algn="just"/>
            <a:r>
              <a:rPr lang="es-CO" dirty="0" smtClean="0">
                <a:solidFill>
                  <a:srgbClr val="0000FF"/>
                </a:solidFill>
                <a:latin typeface="Arial" pitchFamily="34" charset="0"/>
                <a:cs typeface="Arial" pitchFamily="34" charset="0"/>
              </a:rPr>
              <a:t>El objetivo de los sistemas operativos de máquina virtual es </a:t>
            </a:r>
            <a:r>
              <a:rPr lang="es-CO" dirty="0">
                <a:solidFill>
                  <a:srgbClr val="0000FF"/>
                </a:solidFill>
                <a:latin typeface="Arial" pitchFamily="34" charset="0"/>
                <a:cs typeface="Arial" pitchFamily="34" charset="0"/>
              </a:rPr>
              <a:t>el de integrar </a:t>
            </a:r>
            <a:r>
              <a:rPr lang="es-CO" dirty="0" smtClean="0">
                <a:solidFill>
                  <a:srgbClr val="0000FF"/>
                </a:solidFill>
                <a:latin typeface="Arial" pitchFamily="34" charset="0"/>
                <a:cs typeface="Arial" pitchFamily="34" charset="0"/>
              </a:rPr>
              <a:t>distintos sistemas operativos dando </a:t>
            </a:r>
            <a:r>
              <a:rPr lang="es-CO" dirty="0">
                <a:solidFill>
                  <a:srgbClr val="0000FF"/>
                </a:solidFill>
                <a:latin typeface="Arial" pitchFamily="34" charset="0"/>
                <a:cs typeface="Arial" pitchFamily="34" charset="0"/>
              </a:rPr>
              <a:t>la sensación de ser varias </a:t>
            </a:r>
            <a:r>
              <a:rPr lang="es-CO" dirty="0" smtClean="0">
                <a:solidFill>
                  <a:srgbClr val="0000FF"/>
                </a:solidFill>
                <a:latin typeface="Arial" pitchFamily="34" charset="0"/>
                <a:cs typeface="Arial" pitchFamily="34" charset="0"/>
              </a:rPr>
              <a:t>máquinas</a:t>
            </a:r>
            <a:r>
              <a:rPr lang="es-CO" dirty="0">
                <a:solidFill>
                  <a:srgbClr val="0000FF"/>
                </a:solidFill>
                <a:latin typeface="Arial" pitchFamily="34" charset="0"/>
                <a:cs typeface="Arial" pitchFamily="34" charset="0"/>
              </a:rPr>
              <a:t> diferentes</a:t>
            </a:r>
            <a:r>
              <a:rPr lang="es-CO" dirty="0" smtClean="0">
                <a:solidFill>
                  <a:srgbClr val="0000FF"/>
                </a:solidFill>
                <a:latin typeface="Arial" pitchFamily="34" charset="0"/>
                <a:cs typeface="Arial" pitchFamily="34" charset="0"/>
              </a:rPr>
              <a:t>.</a:t>
            </a:r>
            <a:endParaRPr lang="es-CO" dirty="0">
              <a:solidFill>
                <a:srgbClr val="0000FF"/>
              </a:solidFill>
              <a:latin typeface="Arial" pitchFamily="34" charset="0"/>
              <a:cs typeface="Arial" pitchFamily="34" charset="0"/>
            </a:endParaRPr>
          </a:p>
        </p:txBody>
      </p:sp>
      <p:pic>
        <p:nvPicPr>
          <p:cNvPr id="3074" name="Picture 2" descr="http://www.monografias.com/trabajos47/sistema-operativo/Image268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628800"/>
            <a:ext cx="3810000"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87175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395536" y="555353"/>
            <a:ext cx="746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SISTEMA POR SU ESTRUCTURA</a:t>
            </a:r>
            <a:endParaRPr lang="es-ES" sz="1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9220" name="Rectangle 6"/>
          <p:cNvSpPr>
            <a:spLocks noChangeArrowheads="1"/>
          </p:cNvSpPr>
          <p:nvPr/>
        </p:nvSpPr>
        <p:spPr bwMode="auto">
          <a:xfrm>
            <a:off x="3767138" y="2290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sp>
        <p:nvSpPr>
          <p:cNvPr id="9223" name="Rectangle 9"/>
          <p:cNvSpPr>
            <a:spLocks noChangeArrowheads="1"/>
          </p:cNvSpPr>
          <p:nvPr/>
        </p:nvSpPr>
        <p:spPr bwMode="auto">
          <a:xfrm>
            <a:off x="3857625" y="2714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sp>
        <p:nvSpPr>
          <p:cNvPr id="2" name="1 CuadroTexto"/>
          <p:cNvSpPr txBox="1"/>
          <p:nvPr/>
        </p:nvSpPr>
        <p:spPr>
          <a:xfrm>
            <a:off x="827956" y="1916832"/>
            <a:ext cx="4032448" cy="3693319"/>
          </a:xfrm>
          <a:prstGeom prst="rect">
            <a:avLst/>
          </a:prstGeom>
          <a:noFill/>
        </p:spPr>
        <p:txBody>
          <a:bodyPr wrap="square" rtlCol="0">
            <a:spAutoFit/>
          </a:bodyPr>
          <a:lstStyle/>
          <a:p>
            <a:pPr algn="just"/>
            <a:r>
              <a:rPr lang="es-CO" b="1" dirty="0" smtClean="0">
                <a:solidFill>
                  <a:srgbClr val="0000FF"/>
                </a:solidFill>
                <a:latin typeface="Arial" pitchFamily="34" charset="0"/>
                <a:cs typeface="Arial" pitchFamily="34" charset="0"/>
              </a:rPr>
              <a:t>Cliente Servidor</a:t>
            </a:r>
            <a:r>
              <a:rPr lang="es-CO" dirty="0" smtClean="0">
                <a:solidFill>
                  <a:srgbClr val="0000FF"/>
                </a:solidFill>
                <a:latin typeface="Arial" pitchFamily="34" charset="0"/>
                <a:cs typeface="Arial" pitchFamily="34" charset="0"/>
              </a:rPr>
              <a:t>: </a:t>
            </a:r>
            <a:r>
              <a:rPr lang="es-CO" dirty="0">
                <a:solidFill>
                  <a:srgbClr val="0000FF"/>
                </a:solidFill>
                <a:latin typeface="Arial" pitchFamily="34" charset="0"/>
                <a:cs typeface="Arial" pitchFamily="34" charset="0"/>
              </a:rPr>
              <a:t>Es el más reciente y predominante, sirve para toda clase de aplicaciones y el propósito de este es de tipo general cumpliendo así con las mismas actividades de los otros sistemas operativos.</a:t>
            </a:r>
          </a:p>
          <a:p>
            <a:pPr algn="just"/>
            <a:r>
              <a:rPr lang="es-CO" dirty="0">
                <a:solidFill>
                  <a:srgbClr val="0000FF"/>
                </a:solidFill>
                <a:latin typeface="Arial" pitchFamily="34" charset="0"/>
                <a:cs typeface="Arial" pitchFamily="34" charset="0"/>
              </a:rPr>
              <a:t> </a:t>
            </a:r>
          </a:p>
          <a:p>
            <a:pPr algn="just"/>
            <a:r>
              <a:rPr lang="es-CO" dirty="0">
                <a:solidFill>
                  <a:srgbClr val="0000FF"/>
                </a:solidFill>
                <a:latin typeface="Arial" pitchFamily="34" charset="0"/>
                <a:cs typeface="Arial" pitchFamily="34" charset="0"/>
              </a:rPr>
              <a:t>Su núcleo (</a:t>
            </a:r>
            <a:r>
              <a:rPr lang="es-CO" dirty="0" err="1">
                <a:solidFill>
                  <a:srgbClr val="0000FF"/>
                </a:solidFill>
                <a:latin typeface="Arial" pitchFamily="34" charset="0"/>
                <a:cs typeface="Arial" pitchFamily="34" charset="0"/>
              </a:rPr>
              <a:t>core</a:t>
            </a:r>
            <a:r>
              <a:rPr lang="es-CO" dirty="0">
                <a:solidFill>
                  <a:srgbClr val="0000FF"/>
                </a:solidFill>
                <a:latin typeface="Arial" pitchFamily="34" charset="0"/>
                <a:cs typeface="Arial" pitchFamily="34" charset="0"/>
              </a:rPr>
              <a:t>) esta designado a establecer comunicación entre los clientes y servidores. Los procesos pueden ser tanto servidores como cliente a su vez el cliente actual como servidor para otro proceso.</a:t>
            </a:r>
          </a:p>
        </p:txBody>
      </p:sp>
      <p:pic>
        <p:nvPicPr>
          <p:cNvPr id="5122" name="Picture 2" descr="http://t0.gstatic.com/images?q=tbn:ANd9GcQ98sZxaRNsGlUsibbI_MsR1j52G3tIwbZAaN3WmynU_NXpvL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0187" y="2659707"/>
            <a:ext cx="2686050" cy="170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870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218073" y="566308"/>
            <a:ext cx="7467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CO"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SISTEMAS OPERATIVOS POR SERVICIOS</a:t>
            </a:r>
            <a:endParaRPr lang="es-ES"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9220" name="Rectangle 6"/>
          <p:cNvSpPr>
            <a:spLocks noChangeArrowheads="1"/>
          </p:cNvSpPr>
          <p:nvPr/>
        </p:nvSpPr>
        <p:spPr bwMode="auto">
          <a:xfrm>
            <a:off x="3767138" y="2290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pic>
        <p:nvPicPr>
          <p:cNvPr id="7170" name="Picture 2" descr="http://www.monografias.com/trabajos47/sistema-operativo/Image2682.gif"/>
          <p:cNvPicPr>
            <a:picLocks noChangeAspect="1" noChangeArrowheads="1"/>
          </p:cNvPicPr>
          <p:nvPr/>
        </p:nvPicPr>
        <p:blipFill rotWithShape="1">
          <a:blip r:embed="rId3">
            <a:extLst>
              <a:ext uri="{28A0092B-C50C-407E-A947-70E740481C1C}">
                <a14:useLocalDpi xmlns:a14="http://schemas.microsoft.com/office/drawing/2010/main" val="0"/>
              </a:ext>
            </a:extLst>
          </a:blip>
          <a:srcRect l="2259" t="4981" r="3777" b="13761"/>
          <a:stretch/>
        </p:blipFill>
        <p:spPr bwMode="auto">
          <a:xfrm>
            <a:off x="1697286" y="1411575"/>
            <a:ext cx="5180212" cy="4032448"/>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3"/>
          <p:cNvSpPr txBox="1">
            <a:spLocks noChangeArrowheads="1"/>
          </p:cNvSpPr>
          <p:nvPr/>
        </p:nvSpPr>
        <p:spPr bwMode="auto">
          <a:xfrm>
            <a:off x="251519" y="5434970"/>
            <a:ext cx="8250015"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s-CO" sz="1100" dirty="0" smtClean="0">
                <a:solidFill>
                  <a:srgbClr val="0000FF"/>
                </a:solidFill>
                <a:latin typeface="Arial" pitchFamily="34" charset="0"/>
                <a:cs typeface="Arial" pitchFamily="34" charset="0"/>
              </a:rPr>
              <a:t>Se </a:t>
            </a:r>
            <a:r>
              <a:rPr lang="es-CO" sz="1100" dirty="0">
                <a:solidFill>
                  <a:srgbClr val="0000FF"/>
                </a:solidFill>
                <a:latin typeface="Arial" pitchFamily="34" charset="0"/>
                <a:cs typeface="Arial" pitchFamily="34" charset="0"/>
              </a:rPr>
              <a:t>trabaja de manera </a:t>
            </a:r>
            <a:r>
              <a:rPr lang="es-CO" sz="1100" b="1" dirty="0" smtClean="0">
                <a:solidFill>
                  <a:srgbClr val="0000FF"/>
                </a:solidFill>
                <a:latin typeface="Arial" pitchFamily="34" charset="0"/>
                <a:cs typeface="Arial" pitchFamily="34" charset="0"/>
              </a:rPr>
              <a:t>asimétrica</a:t>
            </a:r>
            <a:r>
              <a:rPr lang="es-CO" sz="1100" dirty="0" smtClean="0">
                <a:solidFill>
                  <a:srgbClr val="0000FF"/>
                </a:solidFill>
                <a:latin typeface="Arial" pitchFamily="34" charset="0"/>
                <a:cs typeface="Arial" pitchFamily="34" charset="0"/>
              </a:rPr>
              <a:t> cuando  </a:t>
            </a:r>
            <a:r>
              <a:rPr lang="es-CO" sz="1100" dirty="0">
                <a:solidFill>
                  <a:srgbClr val="0000FF"/>
                </a:solidFill>
                <a:latin typeface="Arial" pitchFamily="34" charset="0"/>
                <a:cs typeface="Arial" pitchFamily="34" charset="0"/>
              </a:rPr>
              <a:t>el sistema operativo selecciona a uno </a:t>
            </a:r>
            <a:r>
              <a:rPr lang="es-CO" sz="1100" dirty="0" smtClean="0">
                <a:solidFill>
                  <a:srgbClr val="0000FF"/>
                </a:solidFill>
                <a:latin typeface="Arial" pitchFamily="34" charset="0"/>
                <a:cs typeface="Arial" pitchFamily="34" charset="0"/>
              </a:rPr>
              <a:t>procesador que jugará </a:t>
            </a:r>
            <a:r>
              <a:rPr lang="es-CO" sz="1100" dirty="0">
                <a:solidFill>
                  <a:srgbClr val="0000FF"/>
                </a:solidFill>
                <a:latin typeface="Arial" pitchFamily="34" charset="0"/>
                <a:cs typeface="Arial" pitchFamily="34" charset="0"/>
              </a:rPr>
              <a:t>el papel de procesador maestro y servirá como pivote para distribuir la carga a los demás procesadores, que reciben el nombre de esclavos</a:t>
            </a:r>
            <a:r>
              <a:rPr lang="es-CO" sz="1100" dirty="0" smtClean="0">
                <a:solidFill>
                  <a:srgbClr val="0000FF"/>
                </a:solidFill>
                <a:latin typeface="Arial" pitchFamily="34" charset="0"/>
                <a:cs typeface="Arial" pitchFamily="34" charset="0"/>
              </a:rPr>
              <a:t>.</a:t>
            </a:r>
          </a:p>
          <a:p>
            <a:pPr algn="just" eaLnBrk="1" hangingPunct="1"/>
            <a:endParaRPr lang="es-CO" sz="1100" dirty="0" smtClean="0">
              <a:solidFill>
                <a:srgbClr val="0000FF"/>
              </a:solidFill>
              <a:latin typeface="Arial" pitchFamily="34" charset="0"/>
              <a:cs typeface="Arial" pitchFamily="34" charset="0"/>
            </a:endParaRPr>
          </a:p>
          <a:p>
            <a:pPr algn="just" eaLnBrk="1" hangingPunct="1"/>
            <a:r>
              <a:rPr lang="es-CO" sz="1100" dirty="0" smtClean="0">
                <a:solidFill>
                  <a:srgbClr val="0000FF"/>
                </a:solidFill>
                <a:latin typeface="Arial" pitchFamily="34" charset="0"/>
                <a:cs typeface="Arial" pitchFamily="34" charset="0"/>
              </a:rPr>
              <a:t>Caso trabajo </a:t>
            </a:r>
            <a:r>
              <a:rPr lang="es-CO" sz="1100" dirty="0">
                <a:solidFill>
                  <a:srgbClr val="0000FF"/>
                </a:solidFill>
                <a:latin typeface="Arial" pitchFamily="34" charset="0"/>
                <a:cs typeface="Arial" pitchFamily="34" charset="0"/>
              </a:rPr>
              <a:t>simétrica, los procesos o partes de ellos (</a:t>
            </a:r>
            <a:r>
              <a:rPr lang="es-CO" sz="1100" dirty="0" err="1">
                <a:solidFill>
                  <a:srgbClr val="0000FF"/>
                </a:solidFill>
                <a:latin typeface="Arial" pitchFamily="34" charset="0"/>
                <a:cs typeface="Arial" pitchFamily="34" charset="0"/>
              </a:rPr>
              <a:t>threads</a:t>
            </a:r>
            <a:r>
              <a:rPr lang="es-CO" sz="1100" dirty="0">
                <a:solidFill>
                  <a:srgbClr val="0000FF"/>
                </a:solidFill>
                <a:latin typeface="Arial" pitchFamily="34" charset="0"/>
                <a:cs typeface="Arial" pitchFamily="34" charset="0"/>
              </a:rPr>
              <a:t>) son enviados indistintamente a </a:t>
            </a:r>
            <a:r>
              <a:rPr lang="es-CO" sz="1100" dirty="0" smtClean="0">
                <a:solidFill>
                  <a:srgbClr val="0000FF"/>
                </a:solidFill>
                <a:latin typeface="Arial" pitchFamily="34" charset="0"/>
                <a:cs typeface="Arial" pitchFamily="34" charset="0"/>
              </a:rPr>
              <a:t>cualesquiera </a:t>
            </a:r>
            <a:r>
              <a:rPr lang="es-CO" sz="1100" dirty="0">
                <a:solidFill>
                  <a:srgbClr val="0000FF"/>
                </a:solidFill>
                <a:latin typeface="Arial" pitchFamily="34" charset="0"/>
                <a:cs typeface="Arial" pitchFamily="34" charset="0"/>
              </a:rPr>
              <a:t>de los procesadores disponibles, teniendo, teóricamente, una mejor </a:t>
            </a:r>
            <a:r>
              <a:rPr lang="es-CO" sz="1100" dirty="0" smtClean="0">
                <a:solidFill>
                  <a:srgbClr val="0000FF"/>
                </a:solidFill>
                <a:latin typeface="Arial" pitchFamily="34" charset="0"/>
                <a:cs typeface="Arial" pitchFamily="34" charset="0"/>
              </a:rPr>
              <a:t>distribución </a:t>
            </a:r>
            <a:r>
              <a:rPr lang="es-CO" sz="1100" dirty="0">
                <a:solidFill>
                  <a:srgbClr val="0000FF"/>
                </a:solidFill>
                <a:latin typeface="Arial" pitchFamily="34" charset="0"/>
                <a:cs typeface="Arial" pitchFamily="34" charset="0"/>
              </a:rPr>
              <a:t> </a:t>
            </a:r>
            <a:r>
              <a:rPr lang="es-CO" sz="1100" dirty="0" smtClean="0">
                <a:solidFill>
                  <a:srgbClr val="0000FF"/>
                </a:solidFill>
                <a:latin typeface="Arial" pitchFamily="34" charset="0"/>
                <a:cs typeface="Arial" pitchFamily="34" charset="0"/>
              </a:rPr>
              <a:t>y equilibrio</a:t>
            </a:r>
            <a:r>
              <a:rPr lang="es-CO" sz="1100" dirty="0">
                <a:solidFill>
                  <a:srgbClr val="0000FF"/>
                </a:solidFill>
                <a:latin typeface="Arial" pitchFamily="34" charset="0"/>
                <a:cs typeface="Arial" pitchFamily="34" charset="0"/>
              </a:rPr>
              <a:t> en la carga de </a:t>
            </a:r>
            <a:r>
              <a:rPr lang="es-CO" sz="1100" dirty="0" smtClean="0">
                <a:solidFill>
                  <a:srgbClr val="0000FF"/>
                </a:solidFill>
                <a:latin typeface="Arial" pitchFamily="34" charset="0"/>
                <a:cs typeface="Arial" pitchFamily="34" charset="0"/>
              </a:rPr>
              <a:t>trabajo.</a:t>
            </a:r>
          </a:p>
        </p:txBody>
      </p:sp>
    </p:spTree>
    <p:extLst>
      <p:ext uri="{BB962C8B-B14F-4D97-AF65-F5344CB8AC3E}">
        <p14:creationId xmlns:p14="http://schemas.microsoft.com/office/powerpoint/2010/main" val="375281053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222118" y="467961"/>
            <a:ext cx="41760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CO"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SISTEMAS OPERATIVOS POR LA FORMA QUE OFRECEN SUS SERVICIOS</a:t>
            </a:r>
            <a:endParaRPr lang="es-ES"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9220" name="Rectangle 6"/>
          <p:cNvSpPr>
            <a:spLocks noChangeArrowheads="1"/>
          </p:cNvSpPr>
          <p:nvPr/>
        </p:nvSpPr>
        <p:spPr bwMode="auto">
          <a:xfrm>
            <a:off x="3767138" y="2290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sp>
        <p:nvSpPr>
          <p:cNvPr id="9223" name="Rectangle 9"/>
          <p:cNvSpPr>
            <a:spLocks noChangeArrowheads="1"/>
          </p:cNvSpPr>
          <p:nvPr/>
        </p:nvSpPr>
        <p:spPr bwMode="auto">
          <a:xfrm>
            <a:off x="3857625" y="2714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sp>
        <p:nvSpPr>
          <p:cNvPr id="2" name="1 CuadroTexto"/>
          <p:cNvSpPr txBox="1"/>
          <p:nvPr/>
        </p:nvSpPr>
        <p:spPr>
          <a:xfrm>
            <a:off x="518416" y="3284984"/>
            <a:ext cx="7799586" cy="2585323"/>
          </a:xfrm>
          <a:prstGeom prst="rect">
            <a:avLst/>
          </a:prstGeom>
          <a:noFill/>
        </p:spPr>
        <p:txBody>
          <a:bodyPr wrap="square" rtlCol="0">
            <a:spAutoFit/>
          </a:bodyPr>
          <a:lstStyle/>
          <a:p>
            <a:pPr algn="just"/>
            <a:r>
              <a:rPr lang="es-CO" b="1" dirty="0">
                <a:solidFill>
                  <a:srgbClr val="0000FF"/>
                </a:solidFill>
                <a:latin typeface="Arial" pitchFamily="34" charset="0"/>
                <a:cs typeface="Arial" pitchFamily="34" charset="0"/>
              </a:rPr>
              <a:t>Sistema Operativo De Red : </a:t>
            </a:r>
            <a:r>
              <a:rPr lang="es-CO" dirty="0">
                <a:solidFill>
                  <a:srgbClr val="0000FF"/>
                </a:solidFill>
                <a:latin typeface="Arial" pitchFamily="34" charset="0"/>
                <a:cs typeface="Arial" pitchFamily="34" charset="0"/>
              </a:rPr>
              <a:t>Interactúan con otras computadoras a través de un medio transmisión que intercambia información, transfiere archivo, ejecutar comandos remotos y otras tareas.</a:t>
            </a:r>
          </a:p>
          <a:p>
            <a:pPr algn="just"/>
            <a:r>
              <a:rPr lang="es-CO" dirty="0">
                <a:solidFill>
                  <a:srgbClr val="0000FF"/>
                </a:solidFill>
                <a:latin typeface="Arial" pitchFamily="34" charset="0"/>
                <a:cs typeface="Arial" pitchFamily="34" charset="0"/>
              </a:rPr>
              <a:t> </a:t>
            </a:r>
          </a:p>
          <a:p>
            <a:pPr algn="just"/>
            <a:r>
              <a:rPr lang="es-CO" b="1" dirty="0">
                <a:solidFill>
                  <a:srgbClr val="0000FF"/>
                </a:solidFill>
                <a:latin typeface="Arial" pitchFamily="34" charset="0"/>
                <a:cs typeface="Arial" pitchFamily="34" charset="0"/>
              </a:rPr>
              <a:t>Sistemas Operativos Distribuidos : </a:t>
            </a:r>
            <a:r>
              <a:rPr lang="es-CO" dirty="0">
                <a:solidFill>
                  <a:srgbClr val="0000FF"/>
                </a:solidFill>
                <a:latin typeface="Arial" pitchFamily="34" charset="0"/>
                <a:cs typeface="Arial" pitchFamily="34" charset="0"/>
              </a:rPr>
              <a:t>Incluyen los servicios que ofrece los sistemas operativos de red incluyen ó añade recursos (impresoras, unidades de respaldo, memoria, procesos y unidad central de proceso) adicionales en una sola maquina virtual que el usuario </a:t>
            </a:r>
            <a:r>
              <a:rPr lang="es-CO" dirty="0" smtClean="0">
                <a:solidFill>
                  <a:srgbClr val="0000FF"/>
                </a:solidFill>
                <a:latin typeface="Arial" pitchFamily="34" charset="0"/>
                <a:cs typeface="Arial" pitchFamily="34" charset="0"/>
              </a:rPr>
              <a:t>acceso </a:t>
            </a:r>
            <a:r>
              <a:rPr lang="es-CO" dirty="0">
                <a:solidFill>
                  <a:srgbClr val="0000FF"/>
                </a:solidFill>
                <a:latin typeface="Arial" pitchFamily="34" charset="0"/>
                <a:cs typeface="Arial" pitchFamily="34" charset="0"/>
              </a:rPr>
              <a:t>de forma transparente.</a:t>
            </a:r>
          </a:p>
        </p:txBody>
      </p:sp>
      <p:pic>
        <p:nvPicPr>
          <p:cNvPr id="6146" name="Picture 2" descr="http://exa.unne.edu.ar/depar/areas/informatica/SistemasOperativos/Imagen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35686"/>
            <a:ext cx="4160837" cy="2671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810535"/>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70901" y="557972"/>
            <a:ext cx="57972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CO"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COMPONENTES DEL SISTEMA OPERATIVO</a:t>
            </a:r>
            <a:endParaRPr lang="es-ES"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9220" name="Rectangle 6"/>
          <p:cNvSpPr>
            <a:spLocks noChangeArrowheads="1"/>
          </p:cNvSpPr>
          <p:nvPr/>
        </p:nvSpPr>
        <p:spPr bwMode="auto">
          <a:xfrm>
            <a:off x="3767138" y="2290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sp>
        <p:nvSpPr>
          <p:cNvPr id="9223" name="Rectangle 9"/>
          <p:cNvSpPr>
            <a:spLocks noChangeArrowheads="1"/>
          </p:cNvSpPr>
          <p:nvPr/>
        </p:nvSpPr>
        <p:spPr bwMode="auto">
          <a:xfrm>
            <a:off x="3857625" y="2714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sp>
        <p:nvSpPr>
          <p:cNvPr id="2" name="1 CuadroTexto"/>
          <p:cNvSpPr txBox="1"/>
          <p:nvPr/>
        </p:nvSpPr>
        <p:spPr>
          <a:xfrm>
            <a:off x="834798" y="1482289"/>
            <a:ext cx="7059046" cy="1754326"/>
          </a:xfrm>
          <a:prstGeom prst="rect">
            <a:avLst/>
          </a:prstGeom>
          <a:noFill/>
        </p:spPr>
        <p:txBody>
          <a:bodyPr wrap="square" rtlCol="0">
            <a:spAutoFit/>
          </a:bodyPr>
          <a:lstStyle/>
          <a:p>
            <a:pPr marL="285750" indent="-285750" algn="just">
              <a:buFont typeface="Arial" pitchFamily="34" charset="0"/>
              <a:buChar char="•"/>
            </a:pPr>
            <a:r>
              <a:rPr lang="es-CO" b="1" dirty="0">
                <a:solidFill>
                  <a:srgbClr val="0000FF"/>
                </a:solidFill>
                <a:latin typeface="Arial" pitchFamily="34" charset="0"/>
                <a:cs typeface="Arial" pitchFamily="34" charset="0"/>
              </a:rPr>
              <a:t>Administración de procesos</a:t>
            </a:r>
          </a:p>
          <a:p>
            <a:pPr marL="285750" indent="-285750" algn="just">
              <a:buFont typeface="Arial" pitchFamily="34" charset="0"/>
              <a:buChar char="•"/>
            </a:pPr>
            <a:r>
              <a:rPr lang="es-CO" b="1" dirty="0" smtClean="0">
                <a:solidFill>
                  <a:srgbClr val="0000FF"/>
                </a:solidFill>
                <a:latin typeface="Arial" pitchFamily="34" charset="0"/>
                <a:cs typeface="Arial" pitchFamily="34" charset="0"/>
              </a:rPr>
              <a:t>Administración </a:t>
            </a:r>
            <a:r>
              <a:rPr lang="es-CO" b="1" dirty="0">
                <a:solidFill>
                  <a:srgbClr val="0000FF"/>
                </a:solidFill>
                <a:latin typeface="Arial" pitchFamily="34" charset="0"/>
                <a:cs typeface="Arial" pitchFamily="34" charset="0"/>
              </a:rPr>
              <a:t>de memoria</a:t>
            </a:r>
          </a:p>
          <a:p>
            <a:pPr marL="285750" indent="-285750" algn="just">
              <a:buFont typeface="Arial" pitchFamily="34" charset="0"/>
              <a:buChar char="•"/>
            </a:pPr>
            <a:r>
              <a:rPr lang="es-CO" b="1" dirty="0" smtClean="0">
                <a:solidFill>
                  <a:srgbClr val="0000FF"/>
                </a:solidFill>
                <a:latin typeface="Arial" pitchFamily="34" charset="0"/>
                <a:cs typeface="Arial" pitchFamily="34" charset="0"/>
              </a:rPr>
              <a:t>Subsistema </a:t>
            </a:r>
            <a:r>
              <a:rPr lang="es-CO" b="1" dirty="0">
                <a:solidFill>
                  <a:srgbClr val="0000FF"/>
                </a:solidFill>
                <a:latin typeface="Arial" pitchFamily="34" charset="0"/>
                <a:cs typeface="Arial" pitchFamily="34" charset="0"/>
              </a:rPr>
              <a:t>de Entrada/Salida</a:t>
            </a:r>
          </a:p>
          <a:p>
            <a:pPr marL="285750" indent="-285750" algn="just">
              <a:buFont typeface="Arial" pitchFamily="34" charset="0"/>
              <a:buChar char="•"/>
            </a:pPr>
            <a:r>
              <a:rPr lang="es-CO" b="1" dirty="0" smtClean="0">
                <a:solidFill>
                  <a:srgbClr val="0000FF"/>
                </a:solidFill>
                <a:latin typeface="Arial" pitchFamily="34" charset="0"/>
                <a:cs typeface="Arial" pitchFamily="34" charset="0"/>
              </a:rPr>
              <a:t>Administración </a:t>
            </a:r>
            <a:r>
              <a:rPr lang="es-CO" b="1" dirty="0">
                <a:solidFill>
                  <a:srgbClr val="0000FF"/>
                </a:solidFill>
                <a:latin typeface="Arial" pitchFamily="34" charset="0"/>
                <a:cs typeface="Arial" pitchFamily="34" charset="0"/>
              </a:rPr>
              <a:t>de Almacenamiento secundario</a:t>
            </a:r>
          </a:p>
          <a:p>
            <a:pPr marL="285750" indent="-285750" algn="just">
              <a:buFont typeface="Arial" pitchFamily="34" charset="0"/>
              <a:buChar char="•"/>
            </a:pPr>
            <a:r>
              <a:rPr lang="es-CO" b="1" dirty="0" smtClean="0">
                <a:solidFill>
                  <a:srgbClr val="0000FF"/>
                </a:solidFill>
                <a:latin typeface="Arial" pitchFamily="34" charset="0"/>
                <a:cs typeface="Arial" pitchFamily="34" charset="0"/>
              </a:rPr>
              <a:t>Subsistema </a:t>
            </a:r>
            <a:r>
              <a:rPr lang="es-CO" b="1" dirty="0">
                <a:solidFill>
                  <a:srgbClr val="0000FF"/>
                </a:solidFill>
                <a:latin typeface="Arial" pitchFamily="34" charset="0"/>
                <a:cs typeface="Arial" pitchFamily="34" charset="0"/>
              </a:rPr>
              <a:t>de archivos</a:t>
            </a:r>
          </a:p>
          <a:p>
            <a:pPr marL="285750" indent="-285750" algn="just">
              <a:buFont typeface="Arial" pitchFamily="34" charset="0"/>
              <a:buChar char="•"/>
            </a:pPr>
            <a:r>
              <a:rPr lang="es-CO" b="1" dirty="0" smtClean="0">
                <a:solidFill>
                  <a:srgbClr val="0000FF"/>
                </a:solidFill>
                <a:latin typeface="Arial" pitchFamily="34" charset="0"/>
                <a:cs typeface="Arial" pitchFamily="34" charset="0"/>
              </a:rPr>
              <a:t>Sistema </a:t>
            </a:r>
            <a:r>
              <a:rPr lang="es-CO" b="1" dirty="0">
                <a:solidFill>
                  <a:srgbClr val="0000FF"/>
                </a:solidFill>
                <a:latin typeface="Arial" pitchFamily="34" charset="0"/>
                <a:cs typeface="Arial" pitchFamily="34" charset="0"/>
              </a:rPr>
              <a:t>de protección</a:t>
            </a:r>
            <a:endParaRPr lang="es-CO" dirty="0">
              <a:solidFill>
                <a:srgbClr val="0000FF"/>
              </a:solidFill>
              <a:latin typeface="Arial" pitchFamily="34" charset="0"/>
              <a:cs typeface="Arial" pitchFamily="34" charset="0"/>
            </a:endParaRPr>
          </a:p>
        </p:txBody>
      </p:sp>
      <p:pic>
        <p:nvPicPr>
          <p:cNvPr id="8194" name="Picture 2" descr="http://t2.gstatic.com/images?q=tbn:ANd9GcR6NQe0DliMB0-FvhEm-dMhczIWZsmAYjfzxBmDWljYguGlPbu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219454"/>
            <a:ext cx="3436635" cy="2441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89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36512" y="557972"/>
            <a:ext cx="77764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CO"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COMPONENTES DEL SISTEMA OPERATIVO</a:t>
            </a:r>
            <a:endParaRPr lang="es-ES"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9220" name="Rectangle 6"/>
          <p:cNvSpPr>
            <a:spLocks noChangeArrowheads="1"/>
          </p:cNvSpPr>
          <p:nvPr/>
        </p:nvSpPr>
        <p:spPr bwMode="auto">
          <a:xfrm>
            <a:off x="3767138" y="2290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sp>
        <p:nvSpPr>
          <p:cNvPr id="9223" name="Rectangle 9"/>
          <p:cNvSpPr>
            <a:spLocks noChangeArrowheads="1"/>
          </p:cNvSpPr>
          <p:nvPr/>
        </p:nvSpPr>
        <p:spPr bwMode="auto">
          <a:xfrm>
            <a:off x="3857625" y="2714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sp>
        <p:nvSpPr>
          <p:cNvPr id="2" name="1 CuadroTexto"/>
          <p:cNvSpPr txBox="1"/>
          <p:nvPr/>
        </p:nvSpPr>
        <p:spPr>
          <a:xfrm>
            <a:off x="611560" y="1465128"/>
            <a:ext cx="7059046" cy="1754326"/>
          </a:xfrm>
          <a:prstGeom prst="rect">
            <a:avLst/>
          </a:prstGeom>
          <a:noFill/>
        </p:spPr>
        <p:txBody>
          <a:bodyPr wrap="square" rtlCol="0">
            <a:spAutoFit/>
          </a:bodyPr>
          <a:lstStyle/>
          <a:p>
            <a:pPr marL="285750" indent="-285750" algn="just">
              <a:buFont typeface="Arial" pitchFamily="34" charset="0"/>
              <a:buChar char="•"/>
            </a:pPr>
            <a:r>
              <a:rPr lang="es-CO" b="1" dirty="0">
                <a:solidFill>
                  <a:srgbClr val="0000FF"/>
                </a:solidFill>
                <a:latin typeface="Arial" pitchFamily="34" charset="0"/>
                <a:cs typeface="Arial" pitchFamily="34" charset="0"/>
              </a:rPr>
              <a:t>Administración de procesos</a:t>
            </a:r>
          </a:p>
          <a:p>
            <a:pPr marL="285750" indent="-285750" algn="just">
              <a:buFont typeface="Arial" pitchFamily="34" charset="0"/>
              <a:buChar char="•"/>
            </a:pPr>
            <a:r>
              <a:rPr lang="es-CO" b="1" dirty="0" smtClean="0">
                <a:solidFill>
                  <a:srgbClr val="0000FF"/>
                </a:solidFill>
                <a:latin typeface="Arial" pitchFamily="34" charset="0"/>
                <a:cs typeface="Arial" pitchFamily="34" charset="0"/>
              </a:rPr>
              <a:t>Administración </a:t>
            </a:r>
            <a:r>
              <a:rPr lang="es-CO" b="1" dirty="0">
                <a:solidFill>
                  <a:srgbClr val="0000FF"/>
                </a:solidFill>
                <a:latin typeface="Arial" pitchFamily="34" charset="0"/>
                <a:cs typeface="Arial" pitchFamily="34" charset="0"/>
              </a:rPr>
              <a:t>de memoria</a:t>
            </a:r>
          </a:p>
          <a:p>
            <a:pPr marL="285750" indent="-285750" algn="just">
              <a:buFont typeface="Arial" pitchFamily="34" charset="0"/>
              <a:buChar char="•"/>
            </a:pPr>
            <a:r>
              <a:rPr lang="es-CO" b="1" dirty="0" smtClean="0">
                <a:solidFill>
                  <a:srgbClr val="0000FF"/>
                </a:solidFill>
                <a:latin typeface="Arial" pitchFamily="34" charset="0"/>
                <a:cs typeface="Arial" pitchFamily="34" charset="0"/>
              </a:rPr>
              <a:t>Subsistema </a:t>
            </a:r>
            <a:r>
              <a:rPr lang="es-CO" b="1" dirty="0">
                <a:solidFill>
                  <a:srgbClr val="0000FF"/>
                </a:solidFill>
                <a:latin typeface="Arial" pitchFamily="34" charset="0"/>
                <a:cs typeface="Arial" pitchFamily="34" charset="0"/>
              </a:rPr>
              <a:t>de Entrada/Salida</a:t>
            </a:r>
          </a:p>
          <a:p>
            <a:pPr marL="285750" indent="-285750" algn="just">
              <a:buFont typeface="Arial" pitchFamily="34" charset="0"/>
              <a:buChar char="•"/>
            </a:pPr>
            <a:r>
              <a:rPr lang="es-CO" b="1" dirty="0" smtClean="0">
                <a:solidFill>
                  <a:srgbClr val="0000FF"/>
                </a:solidFill>
                <a:latin typeface="Arial" pitchFamily="34" charset="0"/>
                <a:cs typeface="Arial" pitchFamily="34" charset="0"/>
              </a:rPr>
              <a:t>Administración </a:t>
            </a:r>
            <a:r>
              <a:rPr lang="es-CO" b="1" dirty="0">
                <a:solidFill>
                  <a:srgbClr val="0000FF"/>
                </a:solidFill>
                <a:latin typeface="Arial" pitchFamily="34" charset="0"/>
                <a:cs typeface="Arial" pitchFamily="34" charset="0"/>
              </a:rPr>
              <a:t>de Almacenamiento secundario</a:t>
            </a:r>
          </a:p>
          <a:p>
            <a:pPr marL="285750" indent="-285750" algn="just">
              <a:buFont typeface="Arial" pitchFamily="34" charset="0"/>
              <a:buChar char="•"/>
            </a:pPr>
            <a:r>
              <a:rPr lang="es-CO" b="1" dirty="0" smtClean="0">
                <a:solidFill>
                  <a:srgbClr val="0000FF"/>
                </a:solidFill>
                <a:latin typeface="Arial" pitchFamily="34" charset="0"/>
                <a:cs typeface="Arial" pitchFamily="34" charset="0"/>
              </a:rPr>
              <a:t>Subsistema </a:t>
            </a:r>
            <a:r>
              <a:rPr lang="es-CO" b="1" dirty="0">
                <a:solidFill>
                  <a:srgbClr val="0000FF"/>
                </a:solidFill>
                <a:latin typeface="Arial" pitchFamily="34" charset="0"/>
                <a:cs typeface="Arial" pitchFamily="34" charset="0"/>
              </a:rPr>
              <a:t>de archivos</a:t>
            </a:r>
          </a:p>
          <a:p>
            <a:pPr marL="285750" indent="-285750" algn="just">
              <a:buFont typeface="Arial" pitchFamily="34" charset="0"/>
              <a:buChar char="•"/>
            </a:pPr>
            <a:r>
              <a:rPr lang="es-CO" b="1" dirty="0" smtClean="0">
                <a:solidFill>
                  <a:srgbClr val="0000FF"/>
                </a:solidFill>
                <a:latin typeface="Arial" pitchFamily="34" charset="0"/>
                <a:cs typeface="Arial" pitchFamily="34" charset="0"/>
              </a:rPr>
              <a:t>Sistema </a:t>
            </a:r>
            <a:r>
              <a:rPr lang="es-CO" b="1" dirty="0">
                <a:solidFill>
                  <a:srgbClr val="0000FF"/>
                </a:solidFill>
                <a:latin typeface="Arial" pitchFamily="34" charset="0"/>
                <a:cs typeface="Arial" pitchFamily="34" charset="0"/>
              </a:rPr>
              <a:t>de protección</a:t>
            </a:r>
            <a:endParaRPr lang="es-CO" dirty="0">
              <a:solidFill>
                <a:srgbClr val="0000FF"/>
              </a:solidFill>
              <a:latin typeface="Arial" pitchFamily="34" charset="0"/>
              <a:cs typeface="Arial" pitchFamily="34" charset="0"/>
            </a:endParaRPr>
          </a:p>
        </p:txBody>
      </p:sp>
      <p:pic>
        <p:nvPicPr>
          <p:cNvPr id="8194" name="Picture 2" descr="http://t2.gstatic.com/images?q=tbn:ANd9GcR6NQe0DliMB0-FvhEm-dMhczIWZsmAYjfzxBmDWljYguGlPbu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219454"/>
            <a:ext cx="3436635" cy="2441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6552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517530" y="476672"/>
            <a:ext cx="41264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EVOLUCIÓN HISTÓRICA DEL SISTEMA OPERATIVO</a:t>
            </a:r>
            <a:endParaRPr lang="es-ES" sz="1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9220" name="Rectangle 6"/>
          <p:cNvSpPr>
            <a:spLocks noChangeArrowheads="1"/>
          </p:cNvSpPr>
          <p:nvPr/>
        </p:nvSpPr>
        <p:spPr bwMode="auto">
          <a:xfrm>
            <a:off x="3767138" y="2290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pic>
        <p:nvPicPr>
          <p:cNvPr id="9221" name="Picture 5" descr="abaco"/>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57175" y="2667000"/>
            <a:ext cx="21558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7"/>
          <p:cNvSpPr txBox="1">
            <a:spLocks noChangeArrowheads="1"/>
          </p:cNvSpPr>
          <p:nvPr/>
        </p:nvSpPr>
        <p:spPr bwMode="auto">
          <a:xfrm>
            <a:off x="517530" y="1412776"/>
            <a:ext cx="861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800" b="1" dirty="0">
                <a:solidFill>
                  <a:schemeClr val="bg2">
                    <a:lumMod val="50000"/>
                  </a:schemeClr>
                </a:solidFill>
                <a:latin typeface="Arial" pitchFamily="34" charset="0"/>
                <a:cs typeface="Arial" pitchFamily="34" charset="0"/>
              </a:rPr>
              <a:t>2500 a. C.            		</a:t>
            </a:r>
          </a:p>
          <a:p>
            <a:pPr eaLnBrk="1" hangingPunct="1"/>
            <a:r>
              <a:rPr lang="es-ES" sz="1800" b="1" dirty="0">
                <a:solidFill>
                  <a:schemeClr val="bg2">
                    <a:lumMod val="50000"/>
                  </a:schemeClr>
                </a:solidFill>
                <a:latin typeface="Arial" pitchFamily="34" charset="0"/>
                <a:cs typeface="Arial" pitchFamily="34" charset="0"/>
              </a:rPr>
              <a:t>Abaco                    							</a:t>
            </a:r>
          </a:p>
        </p:txBody>
      </p:sp>
      <p:sp>
        <p:nvSpPr>
          <p:cNvPr id="9223" name="Rectangle 9"/>
          <p:cNvSpPr>
            <a:spLocks noChangeArrowheads="1"/>
          </p:cNvSpPr>
          <p:nvPr/>
        </p:nvSpPr>
        <p:spPr bwMode="auto">
          <a:xfrm>
            <a:off x="3857625" y="2714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sp>
        <p:nvSpPr>
          <p:cNvPr id="2" name="1 CuadroTexto"/>
          <p:cNvSpPr txBox="1"/>
          <p:nvPr/>
        </p:nvSpPr>
        <p:spPr>
          <a:xfrm>
            <a:off x="2987825" y="2151964"/>
            <a:ext cx="5351313" cy="2308324"/>
          </a:xfrm>
          <a:prstGeom prst="rect">
            <a:avLst/>
          </a:prstGeom>
          <a:noFill/>
        </p:spPr>
        <p:txBody>
          <a:bodyPr wrap="square" rtlCol="0">
            <a:spAutoFit/>
          </a:bodyPr>
          <a:lstStyle/>
          <a:p>
            <a:pPr algn="just"/>
            <a:r>
              <a:rPr lang="es-CO" dirty="0" smtClean="0">
                <a:solidFill>
                  <a:srgbClr val="0000FF"/>
                </a:solidFill>
                <a:latin typeface="Arial" pitchFamily="34" charset="0"/>
                <a:cs typeface="Arial" pitchFamily="34" charset="0"/>
              </a:rPr>
              <a:t>Fue el instrumento que permitió  </a:t>
            </a:r>
            <a:r>
              <a:rPr lang="es-CO" dirty="0">
                <a:solidFill>
                  <a:srgbClr val="0000FF"/>
                </a:solidFill>
                <a:latin typeface="Arial" pitchFamily="34" charset="0"/>
                <a:cs typeface="Arial" pitchFamily="34" charset="0"/>
              </a:rPr>
              <a:t>efectuar </a:t>
            </a:r>
            <a:r>
              <a:rPr lang="es-CO" dirty="0" smtClean="0">
                <a:solidFill>
                  <a:srgbClr val="0000FF"/>
                </a:solidFill>
                <a:latin typeface="Arial" pitchFamily="34" charset="0"/>
                <a:cs typeface="Arial" pitchFamily="34" charset="0"/>
              </a:rPr>
              <a:t>operaciones aritméticas </a:t>
            </a:r>
            <a:r>
              <a:rPr lang="es-CO" dirty="0">
                <a:solidFill>
                  <a:srgbClr val="0000FF"/>
                </a:solidFill>
                <a:latin typeface="Arial" pitchFamily="34" charset="0"/>
                <a:cs typeface="Arial" pitchFamily="34" charset="0"/>
              </a:rPr>
              <a:t>(sumas, restas y multiplicaciones</a:t>
            </a:r>
            <a:r>
              <a:rPr lang="es-CO" dirty="0" smtClean="0">
                <a:solidFill>
                  <a:srgbClr val="0000FF"/>
                </a:solidFill>
                <a:latin typeface="Arial" pitchFamily="34" charset="0"/>
                <a:cs typeface="Arial" pitchFamily="34" charset="0"/>
              </a:rPr>
              <a:t>), representado por un </a:t>
            </a:r>
            <a:r>
              <a:rPr lang="es-CO" dirty="0">
                <a:solidFill>
                  <a:srgbClr val="0000FF"/>
                </a:solidFill>
                <a:latin typeface="Arial" pitchFamily="34" charset="0"/>
                <a:cs typeface="Arial" pitchFamily="34" charset="0"/>
              </a:rPr>
              <a:t>cuadro de madera con barras paralelas por las que </a:t>
            </a:r>
            <a:r>
              <a:rPr lang="es-CO" dirty="0" smtClean="0">
                <a:solidFill>
                  <a:srgbClr val="0000FF"/>
                </a:solidFill>
                <a:latin typeface="Arial" pitchFamily="34" charset="0"/>
                <a:cs typeface="Arial" pitchFamily="34" charset="0"/>
              </a:rPr>
              <a:t>corrían </a:t>
            </a:r>
            <a:r>
              <a:rPr lang="es-CO" dirty="0">
                <a:solidFill>
                  <a:srgbClr val="0000FF"/>
                </a:solidFill>
                <a:latin typeface="Arial" pitchFamily="34" charset="0"/>
                <a:cs typeface="Arial" pitchFamily="34" charset="0"/>
              </a:rPr>
              <a:t>bolas movibles, útil también para enseñar estos cálculos simples. </a:t>
            </a:r>
            <a:endParaRPr lang="es-CO" dirty="0" smtClean="0">
              <a:solidFill>
                <a:srgbClr val="0000FF"/>
              </a:solidFill>
              <a:latin typeface="Arial" pitchFamily="34" charset="0"/>
              <a:cs typeface="Arial" pitchFamily="34" charset="0"/>
            </a:endParaRPr>
          </a:p>
          <a:p>
            <a:pPr algn="just"/>
            <a:endParaRPr lang="es-CO" dirty="0" smtClean="0">
              <a:solidFill>
                <a:srgbClr val="0000FF"/>
              </a:solidFill>
              <a:latin typeface="Arial" pitchFamily="34" charset="0"/>
              <a:cs typeface="Arial" pitchFamily="34" charset="0"/>
            </a:endParaRPr>
          </a:p>
          <a:p>
            <a:pPr algn="just"/>
            <a:r>
              <a:rPr lang="es-CO" dirty="0" smtClean="0">
                <a:solidFill>
                  <a:srgbClr val="0000FF"/>
                </a:solidFill>
                <a:latin typeface="Arial" pitchFamily="34" charset="0"/>
                <a:cs typeface="Arial" pitchFamily="34" charset="0"/>
              </a:rPr>
              <a:t>Creado en la zona de Asia Menor.</a:t>
            </a:r>
            <a:endParaRPr lang="es-CO"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4243944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79512" y="404664"/>
            <a:ext cx="46085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CO" sz="1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ESTRUCTURA DE ALMACENAMIENTO DEL SISTEMA OPERATIVO</a:t>
            </a:r>
            <a:endParaRPr lang="es-ES" sz="1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9220" name="Rectangle 6"/>
          <p:cNvSpPr>
            <a:spLocks noChangeArrowheads="1"/>
          </p:cNvSpPr>
          <p:nvPr/>
        </p:nvSpPr>
        <p:spPr bwMode="auto">
          <a:xfrm>
            <a:off x="3767138" y="2290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sp>
        <p:nvSpPr>
          <p:cNvPr id="9223" name="Rectangle 9"/>
          <p:cNvSpPr>
            <a:spLocks noChangeArrowheads="1"/>
          </p:cNvSpPr>
          <p:nvPr/>
        </p:nvSpPr>
        <p:spPr bwMode="auto">
          <a:xfrm>
            <a:off x="3857625" y="2714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sp>
        <p:nvSpPr>
          <p:cNvPr id="2" name="1 CuadroTexto"/>
          <p:cNvSpPr txBox="1"/>
          <p:nvPr/>
        </p:nvSpPr>
        <p:spPr>
          <a:xfrm>
            <a:off x="1041346" y="1124744"/>
            <a:ext cx="7059046" cy="923330"/>
          </a:xfrm>
          <a:prstGeom prst="rect">
            <a:avLst/>
          </a:prstGeom>
          <a:noFill/>
        </p:spPr>
        <p:txBody>
          <a:bodyPr wrap="square" rtlCol="0">
            <a:spAutoFit/>
          </a:bodyPr>
          <a:lstStyle/>
          <a:p>
            <a:pPr marL="285750" indent="-285750" algn="just">
              <a:buFont typeface="Arial" pitchFamily="34" charset="0"/>
              <a:buChar char="•"/>
            </a:pPr>
            <a:r>
              <a:rPr lang="es-CO" b="1" dirty="0" smtClean="0">
                <a:solidFill>
                  <a:srgbClr val="0000FF"/>
                </a:solidFill>
                <a:latin typeface="Arial" pitchFamily="34" charset="0"/>
                <a:cs typeface="Arial" pitchFamily="34" charset="0"/>
              </a:rPr>
              <a:t>Memoria principal: RAM.</a:t>
            </a:r>
          </a:p>
          <a:p>
            <a:pPr marL="285750" indent="-285750" algn="just">
              <a:buFont typeface="Arial" pitchFamily="34" charset="0"/>
              <a:buChar char="•"/>
            </a:pPr>
            <a:r>
              <a:rPr lang="es-CO" b="1" dirty="0" smtClean="0">
                <a:solidFill>
                  <a:srgbClr val="0000FF"/>
                </a:solidFill>
                <a:latin typeface="Arial" pitchFamily="34" charset="0"/>
                <a:cs typeface="Arial" pitchFamily="34" charset="0"/>
              </a:rPr>
              <a:t>Memoria almacenamiento secundario: discos magnéticos, etc. </a:t>
            </a:r>
            <a:endParaRPr lang="es-CO" dirty="0">
              <a:solidFill>
                <a:srgbClr val="0000FF"/>
              </a:solidFill>
              <a:latin typeface="Arial" pitchFamily="34" charset="0"/>
              <a:cs typeface="Arial" pitchFamily="34" charset="0"/>
            </a:endParaRPr>
          </a:p>
        </p:txBody>
      </p:sp>
      <p:pic>
        <p:nvPicPr>
          <p:cNvPr id="3" name="Picture 2" descr="http://blogs.utpl.edu.ec/sistemasoperativos/files/2009/03/jerarquia-de-almacenamien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564904"/>
            <a:ext cx="542925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2370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124542"/>
            <a:ext cx="2134213" cy="864096"/>
          </a:xfrm>
          <a:prstGeom prst="rect">
            <a:avLst/>
          </a:prstGeom>
        </p:spPr>
      </p:pic>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277" y="988638"/>
            <a:ext cx="8578184" cy="5608714"/>
          </a:xfrm>
          <a:prstGeom prst="rect">
            <a:avLst/>
          </a:prstGeom>
        </p:spPr>
      </p:pic>
    </p:spTree>
    <p:extLst>
      <p:ext uri="{BB962C8B-B14F-4D97-AF65-F5344CB8AC3E}">
        <p14:creationId xmlns:p14="http://schemas.microsoft.com/office/powerpoint/2010/main" val="26029508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124542"/>
            <a:ext cx="2134213" cy="864096"/>
          </a:xfrm>
          <a:prstGeom prst="rect">
            <a:avLst/>
          </a:prstGeom>
        </p:spPr>
      </p:pic>
      <p:sp>
        <p:nvSpPr>
          <p:cNvPr id="6" name="Rectangle 2"/>
          <p:cNvSpPr>
            <a:spLocks noChangeArrowheads="1"/>
          </p:cNvSpPr>
          <p:nvPr/>
        </p:nvSpPr>
        <p:spPr bwMode="auto">
          <a:xfrm>
            <a:off x="35496" y="553827"/>
            <a:ext cx="67687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CO"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SISTEMAS OPERATIVOS POR LOTES. </a:t>
            </a:r>
            <a:endParaRPr lang="es-CO"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Rectangle 2"/>
          <p:cNvSpPr>
            <a:spLocks noChangeArrowheads="1"/>
          </p:cNvSpPr>
          <p:nvPr/>
        </p:nvSpPr>
        <p:spPr bwMode="auto">
          <a:xfrm>
            <a:off x="1259632" y="1484784"/>
            <a:ext cx="7272808"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lvl="0" indent="-285750" algn="just">
              <a:buFont typeface="Arial" pitchFamily="34" charset="0"/>
              <a:buChar char="•"/>
            </a:pPr>
            <a:r>
              <a:rPr lang="es-CO" dirty="0">
                <a:solidFill>
                  <a:srgbClr val="0000FF"/>
                </a:solidFill>
                <a:latin typeface="Arial" pitchFamily="34" charset="0"/>
                <a:cs typeface="Arial" pitchFamily="34" charset="0"/>
              </a:rPr>
              <a:t>Requiere que el programa, datos y órdenes al sistema sean remitidos todos juntos en forma de lote. </a:t>
            </a:r>
          </a:p>
          <a:p>
            <a:pPr marL="285750" lvl="0" indent="-285750" algn="just">
              <a:buFont typeface="Arial" pitchFamily="34" charset="0"/>
              <a:buChar char="•"/>
            </a:pPr>
            <a:r>
              <a:rPr lang="es-CO" dirty="0">
                <a:solidFill>
                  <a:srgbClr val="0000FF"/>
                </a:solidFill>
                <a:latin typeface="Arial" pitchFamily="34" charset="0"/>
                <a:cs typeface="Arial" pitchFamily="34" charset="0"/>
              </a:rPr>
              <a:t>Permiten poca o ninguna interacción usuario/programa en ejecución. </a:t>
            </a:r>
          </a:p>
          <a:p>
            <a:pPr marL="285750" lvl="0" indent="-285750" algn="just">
              <a:buFont typeface="Arial" pitchFamily="34" charset="0"/>
              <a:buChar char="•"/>
            </a:pPr>
            <a:r>
              <a:rPr lang="es-CO" dirty="0" smtClean="0">
                <a:solidFill>
                  <a:srgbClr val="0000FF"/>
                </a:solidFill>
                <a:latin typeface="Arial" pitchFamily="34" charset="0"/>
                <a:cs typeface="Arial" pitchFamily="34" charset="0"/>
              </a:rPr>
              <a:t>No </a:t>
            </a:r>
            <a:r>
              <a:rPr lang="es-CO" dirty="0">
                <a:solidFill>
                  <a:srgbClr val="0000FF"/>
                </a:solidFill>
                <a:latin typeface="Arial" pitchFamily="34" charset="0"/>
                <a:cs typeface="Arial" pitchFamily="34" charset="0"/>
              </a:rPr>
              <a:t>conveniente para desarrollo de programas por bajo tiempo de retorno y depuración fuera de línea. </a:t>
            </a:r>
          </a:p>
          <a:p>
            <a:pPr marL="285750" lvl="0" indent="-285750" algn="just">
              <a:buFont typeface="Arial" pitchFamily="34" charset="0"/>
              <a:buChar char="•"/>
            </a:pPr>
            <a:r>
              <a:rPr lang="es-CO" dirty="0">
                <a:solidFill>
                  <a:srgbClr val="0000FF"/>
                </a:solidFill>
                <a:latin typeface="Arial" pitchFamily="34" charset="0"/>
                <a:cs typeface="Arial" pitchFamily="34" charset="0"/>
              </a:rPr>
              <a:t>Conveniente para programas de largos tiempos de ejecución (</a:t>
            </a:r>
            <a:r>
              <a:rPr lang="es-CO" dirty="0" err="1">
                <a:solidFill>
                  <a:srgbClr val="0000FF"/>
                </a:solidFill>
                <a:latin typeface="Arial" pitchFamily="34" charset="0"/>
                <a:cs typeface="Arial" pitchFamily="34" charset="0"/>
              </a:rPr>
              <a:t>ej</a:t>
            </a:r>
            <a:r>
              <a:rPr lang="es-CO" dirty="0">
                <a:solidFill>
                  <a:srgbClr val="0000FF"/>
                </a:solidFill>
                <a:latin typeface="Arial" pitchFamily="34" charset="0"/>
                <a:cs typeface="Arial" pitchFamily="34" charset="0"/>
              </a:rPr>
              <a:t>, análisis estadísticos, nóminas de personal, etc.). </a:t>
            </a:r>
          </a:p>
          <a:p>
            <a:pPr marL="285750" lvl="0" indent="-285750" algn="just">
              <a:buFont typeface="Arial" pitchFamily="34" charset="0"/>
              <a:buChar char="•"/>
            </a:pPr>
            <a:r>
              <a:rPr lang="es-CO" dirty="0">
                <a:solidFill>
                  <a:srgbClr val="0000FF"/>
                </a:solidFill>
                <a:latin typeface="Arial" pitchFamily="34" charset="0"/>
                <a:cs typeface="Arial" pitchFamily="34" charset="0"/>
              </a:rPr>
              <a:t>Se encuentra en muchos computadores personales combinados con procesamiento serial. </a:t>
            </a:r>
          </a:p>
          <a:p>
            <a:pPr marL="285750" lvl="0" indent="-285750" algn="just">
              <a:buFont typeface="Arial" pitchFamily="34" charset="0"/>
              <a:buChar char="•"/>
            </a:pPr>
            <a:r>
              <a:rPr lang="es-CO" dirty="0">
                <a:solidFill>
                  <a:srgbClr val="0000FF"/>
                </a:solidFill>
                <a:latin typeface="Arial" pitchFamily="34" charset="0"/>
                <a:cs typeface="Arial" pitchFamily="34" charset="0"/>
              </a:rPr>
              <a:t>Planificación del procesador sencilla, típicamente procesados en orden de llegada. </a:t>
            </a:r>
          </a:p>
          <a:p>
            <a:pPr marL="285750" lvl="0" indent="-285750" algn="just">
              <a:buFont typeface="Arial" pitchFamily="34" charset="0"/>
              <a:buChar char="•"/>
            </a:pPr>
            <a:r>
              <a:rPr lang="es-CO" dirty="0">
                <a:solidFill>
                  <a:srgbClr val="0000FF"/>
                </a:solidFill>
                <a:latin typeface="Arial" pitchFamily="34" charset="0"/>
                <a:cs typeface="Arial" pitchFamily="34" charset="0"/>
              </a:rPr>
              <a:t>Planificación de memoria sencilla, generalmente se divide en dos: parte residente del S.O. y programas transitorios. </a:t>
            </a:r>
          </a:p>
          <a:p>
            <a:pPr marL="285750" lvl="0" indent="-285750" algn="just">
              <a:buFont typeface="Arial" pitchFamily="34" charset="0"/>
              <a:buChar char="•"/>
            </a:pPr>
            <a:r>
              <a:rPr lang="es-CO" dirty="0">
                <a:solidFill>
                  <a:srgbClr val="0000FF"/>
                </a:solidFill>
                <a:latin typeface="Arial" pitchFamily="34" charset="0"/>
                <a:cs typeface="Arial" pitchFamily="34" charset="0"/>
              </a:rPr>
              <a:t>No requieren gestión crítica de dispositivos en el tiempo. </a:t>
            </a:r>
          </a:p>
          <a:p>
            <a:pPr marL="285750" lvl="0" indent="-285750" algn="just">
              <a:buFont typeface="Arial" pitchFamily="34" charset="0"/>
              <a:buChar char="•"/>
            </a:pPr>
            <a:r>
              <a:rPr lang="es-CO" dirty="0">
                <a:solidFill>
                  <a:srgbClr val="0000FF"/>
                </a:solidFill>
                <a:latin typeface="Arial" pitchFamily="34" charset="0"/>
                <a:cs typeface="Arial" pitchFamily="34" charset="0"/>
              </a:rPr>
              <a:t>Suelen proporcionar gestión sencilla de manejo de archivos: se requiere poca protección y ningún control de concurrencia para el acceso.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2" y="2276872"/>
            <a:ext cx="1402457" cy="114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7755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124542"/>
            <a:ext cx="2134213" cy="864096"/>
          </a:xfrm>
          <a:prstGeom prst="rect">
            <a:avLst/>
          </a:prstGeom>
        </p:spPr>
      </p:pic>
      <p:sp>
        <p:nvSpPr>
          <p:cNvPr id="6" name="Rectangle 2"/>
          <p:cNvSpPr>
            <a:spLocks noChangeArrowheads="1"/>
          </p:cNvSpPr>
          <p:nvPr/>
        </p:nvSpPr>
        <p:spPr bwMode="auto">
          <a:xfrm>
            <a:off x="1" y="556590"/>
            <a:ext cx="413995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s-CO"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SISTEMAS OPERATIVOS DE TIEMPO COMPARTIDO</a:t>
            </a:r>
            <a:endParaRPr lang="es-CO"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Rectangle 2"/>
          <p:cNvSpPr>
            <a:spLocks noChangeArrowheads="1"/>
          </p:cNvSpPr>
          <p:nvPr/>
        </p:nvSpPr>
        <p:spPr bwMode="auto">
          <a:xfrm>
            <a:off x="1763688" y="1484784"/>
            <a:ext cx="6768752"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lvl="0" indent="-285750" algn="just">
              <a:buFont typeface="Arial" pitchFamily="34" charset="0"/>
              <a:buChar char="•"/>
            </a:pPr>
            <a:r>
              <a:rPr lang="es-CO" dirty="0">
                <a:solidFill>
                  <a:srgbClr val="0000FF"/>
                </a:solidFill>
                <a:latin typeface="Arial" pitchFamily="34" charset="0"/>
                <a:cs typeface="Arial" pitchFamily="34" charset="0"/>
              </a:rPr>
              <a:t>Se caracterizan por ser sistemas </a:t>
            </a:r>
            <a:r>
              <a:rPr lang="es-CO" dirty="0" err="1">
                <a:solidFill>
                  <a:srgbClr val="0000FF"/>
                </a:solidFill>
                <a:latin typeface="Arial" pitchFamily="34" charset="0"/>
                <a:cs typeface="Arial" pitchFamily="34" charset="0"/>
              </a:rPr>
              <a:t>multiprogramados</a:t>
            </a:r>
            <a:r>
              <a:rPr lang="es-CO" dirty="0">
                <a:solidFill>
                  <a:srgbClr val="0000FF"/>
                </a:solidFill>
                <a:latin typeface="Arial" pitchFamily="34" charset="0"/>
                <a:cs typeface="Arial" pitchFamily="34" charset="0"/>
              </a:rPr>
              <a:t> </a:t>
            </a:r>
            <a:r>
              <a:rPr lang="es-CO" dirty="0" smtClean="0">
                <a:solidFill>
                  <a:srgbClr val="0000FF"/>
                </a:solidFill>
                <a:latin typeface="Arial" pitchFamily="34" charset="0"/>
                <a:cs typeface="Arial" pitchFamily="34" charset="0"/>
              </a:rPr>
              <a:t>multiusuario. </a:t>
            </a:r>
            <a:r>
              <a:rPr lang="es-CO" dirty="0" err="1" smtClean="0">
                <a:solidFill>
                  <a:srgbClr val="0000FF"/>
                </a:solidFill>
                <a:latin typeface="Arial" pitchFamily="34" charset="0"/>
                <a:cs typeface="Arial" pitchFamily="34" charset="0"/>
              </a:rPr>
              <a:t>Ej</a:t>
            </a:r>
            <a:r>
              <a:rPr lang="es-CO" dirty="0">
                <a:solidFill>
                  <a:srgbClr val="0000FF"/>
                </a:solidFill>
                <a:latin typeface="Arial" pitchFamily="34" charset="0"/>
                <a:cs typeface="Arial" pitchFamily="34" charset="0"/>
              </a:rPr>
              <a:t>: sistemas de diseño asistido por computador, procesamiento de texto, etc. </a:t>
            </a:r>
          </a:p>
          <a:p>
            <a:pPr marL="285750" lvl="0" indent="-285750" algn="just">
              <a:buFont typeface="Arial" pitchFamily="34" charset="0"/>
              <a:buChar char="•"/>
            </a:pPr>
            <a:r>
              <a:rPr lang="es-CO" dirty="0" smtClean="0">
                <a:solidFill>
                  <a:srgbClr val="0000FF"/>
                </a:solidFill>
                <a:latin typeface="Arial" pitchFamily="34" charset="0"/>
                <a:cs typeface="Arial" pitchFamily="34" charset="0"/>
              </a:rPr>
              <a:t>Programas </a:t>
            </a:r>
            <a:r>
              <a:rPr lang="es-CO" dirty="0">
                <a:solidFill>
                  <a:srgbClr val="0000FF"/>
                </a:solidFill>
                <a:latin typeface="Arial" pitchFamily="34" charset="0"/>
                <a:cs typeface="Arial" pitchFamily="34" charset="0"/>
              </a:rPr>
              <a:t>se ejecutan con prioridad rotatoria que se incrementa con la espera y disminuye después de concedido el servicio. </a:t>
            </a:r>
          </a:p>
          <a:p>
            <a:pPr marL="285750" lvl="0" indent="-285750" algn="just">
              <a:buFont typeface="Arial" pitchFamily="34" charset="0"/>
              <a:buChar char="•"/>
            </a:pPr>
            <a:r>
              <a:rPr lang="es-CO" dirty="0">
                <a:solidFill>
                  <a:srgbClr val="0000FF"/>
                </a:solidFill>
                <a:latin typeface="Arial" pitchFamily="34" charset="0"/>
                <a:cs typeface="Arial" pitchFamily="34" charset="0"/>
              </a:rPr>
              <a:t>Evitan monopolización del sistema asignando tiempos de procesador (time slot). </a:t>
            </a:r>
          </a:p>
          <a:p>
            <a:pPr marL="285750" lvl="0" indent="-285750" algn="just">
              <a:buFont typeface="Arial" pitchFamily="34" charset="0"/>
              <a:buChar char="•"/>
            </a:pPr>
            <a:r>
              <a:rPr lang="es-CO" dirty="0">
                <a:solidFill>
                  <a:srgbClr val="0000FF"/>
                </a:solidFill>
                <a:latin typeface="Arial" pitchFamily="34" charset="0"/>
                <a:cs typeface="Arial" pitchFamily="34" charset="0"/>
              </a:rPr>
              <a:t>Gestión de memoria proporciona protección a programas residentes. </a:t>
            </a:r>
          </a:p>
          <a:p>
            <a:pPr marL="285750" lvl="0" indent="-285750" algn="just">
              <a:buFont typeface="Arial" pitchFamily="34" charset="0"/>
              <a:buChar char="•"/>
            </a:pPr>
            <a:r>
              <a:rPr lang="es-CO" dirty="0">
                <a:solidFill>
                  <a:srgbClr val="0000FF"/>
                </a:solidFill>
                <a:latin typeface="Arial" pitchFamily="34" charset="0"/>
                <a:cs typeface="Arial" pitchFamily="34" charset="0"/>
              </a:rPr>
              <a:t>Gestión de archivo debe proporcionar protección y control de acceso debido a que pueden existir múltiples usuarios </a:t>
            </a:r>
            <a:r>
              <a:rPr lang="es-CO" dirty="0" err="1">
                <a:solidFill>
                  <a:srgbClr val="0000FF"/>
                </a:solidFill>
                <a:latin typeface="Arial" pitchFamily="34" charset="0"/>
                <a:cs typeface="Arial" pitchFamily="34" charset="0"/>
              </a:rPr>
              <a:t>accesando</a:t>
            </a:r>
            <a:r>
              <a:rPr lang="es-CO" dirty="0">
                <a:solidFill>
                  <a:srgbClr val="0000FF"/>
                </a:solidFill>
                <a:latin typeface="Arial" pitchFamily="34" charset="0"/>
                <a:cs typeface="Arial" pitchFamily="34" charset="0"/>
              </a:rPr>
              <a:t> un mismo archivos.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5178103"/>
            <a:ext cx="2585864" cy="1292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755754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124542"/>
            <a:ext cx="2134213" cy="864096"/>
          </a:xfrm>
          <a:prstGeom prst="rect">
            <a:avLst/>
          </a:prstGeom>
        </p:spPr>
      </p:pic>
      <p:sp>
        <p:nvSpPr>
          <p:cNvPr id="6" name="Rectangle 2"/>
          <p:cNvSpPr>
            <a:spLocks noChangeArrowheads="1"/>
          </p:cNvSpPr>
          <p:nvPr/>
        </p:nvSpPr>
        <p:spPr bwMode="auto">
          <a:xfrm>
            <a:off x="-396552" y="543296"/>
            <a:ext cx="477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s-CO"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SISTEMAS PARA COMPUTADORES PERSONALES</a:t>
            </a:r>
            <a:endParaRPr lang="es-CO" sz="16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Rectangle 2"/>
          <p:cNvSpPr>
            <a:spLocks noChangeArrowheads="1"/>
          </p:cNvSpPr>
          <p:nvPr/>
        </p:nvSpPr>
        <p:spPr bwMode="auto">
          <a:xfrm>
            <a:off x="1763688" y="1988840"/>
            <a:ext cx="676875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lvl="0" indent="-285750" algn="just">
              <a:buFont typeface="Arial" pitchFamily="34" charset="0"/>
              <a:buChar char="•"/>
            </a:pPr>
            <a:r>
              <a:rPr lang="es-CO" dirty="0">
                <a:solidFill>
                  <a:srgbClr val="0000FF"/>
                </a:solidFill>
                <a:latin typeface="Arial" pitchFamily="34" charset="0"/>
                <a:cs typeface="Arial" pitchFamily="34" charset="0"/>
              </a:rPr>
              <a:t>En 1970 aparecen las PC con la dificultad de proteger a un sistema.</a:t>
            </a:r>
          </a:p>
          <a:p>
            <a:pPr marL="285750" lvl="0" indent="-285750" algn="just">
              <a:buFont typeface="Arial" pitchFamily="34" charset="0"/>
              <a:buChar char="•"/>
            </a:pPr>
            <a:r>
              <a:rPr lang="es-CO" dirty="0">
                <a:solidFill>
                  <a:srgbClr val="0000FF"/>
                </a:solidFill>
                <a:latin typeface="Arial" pitchFamily="34" charset="0"/>
                <a:cs typeface="Arial" pitchFamily="34" charset="0"/>
              </a:rPr>
              <a:t>Sistema operativo para mainframes y microcomputadora.</a:t>
            </a:r>
          </a:p>
          <a:p>
            <a:pPr marL="285750" lvl="0" indent="-285750" algn="just">
              <a:buFont typeface="Arial" pitchFamily="34" charset="0"/>
              <a:buChar char="•"/>
            </a:pPr>
            <a:r>
              <a:rPr lang="es-CO" dirty="0">
                <a:solidFill>
                  <a:srgbClr val="0000FF"/>
                </a:solidFill>
                <a:latin typeface="Arial" pitchFamily="34" charset="0"/>
                <a:cs typeface="Arial" pitchFamily="34" charset="0"/>
              </a:rPr>
              <a:t>Van cambiando con el tiempo visionando la mejora en muchas variantes.</a:t>
            </a:r>
          </a:p>
          <a:p>
            <a:pPr marL="285750" lvl="0" indent="-285750" algn="just">
              <a:buFont typeface="Arial" pitchFamily="34" charset="0"/>
              <a:buChar char="•"/>
            </a:pPr>
            <a:r>
              <a:rPr lang="es-CO" dirty="0">
                <a:solidFill>
                  <a:srgbClr val="0000FF"/>
                </a:solidFill>
                <a:latin typeface="Arial" pitchFamily="34" charset="0"/>
                <a:cs typeface="Arial" pitchFamily="34" charset="0"/>
              </a:rPr>
              <a:t>Visionados a trabajar hardware avanzado, memoria virtual y  multitarea.</a:t>
            </a:r>
          </a:p>
          <a:p>
            <a:pPr marL="285750" lvl="0" indent="-285750" algn="just">
              <a:buFont typeface="Arial" pitchFamily="34" charset="0"/>
              <a:buChar char="•"/>
            </a:pPr>
            <a:r>
              <a:rPr lang="es-CO" dirty="0">
                <a:solidFill>
                  <a:srgbClr val="0000FF"/>
                </a:solidFill>
                <a:latin typeface="Arial" pitchFamily="34" charset="0"/>
                <a:cs typeface="Arial" pitchFamily="34" charset="0"/>
              </a:rPr>
              <a:t>Tendencia a protección de información.</a:t>
            </a:r>
          </a:p>
        </p:txBody>
      </p:sp>
      <p:pic>
        <p:nvPicPr>
          <p:cNvPr id="3074" name="Picture 2" descr="http://3.bp.blogspot.com/__vBLk0_P8j0/SdJhMpA4FHI/AAAAAAAAADA/hAm2ZWWXRHM/S1600-R/sistem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394012" flipV="1">
            <a:off x="2987824" y="4431518"/>
            <a:ext cx="5405335" cy="1934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3421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124542"/>
            <a:ext cx="2134213" cy="864096"/>
          </a:xfrm>
          <a:prstGeom prst="rect">
            <a:avLst/>
          </a:prstGeom>
        </p:spPr>
      </p:pic>
      <p:sp>
        <p:nvSpPr>
          <p:cNvPr id="6" name="Rectangle 2"/>
          <p:cNvSpPr>
            <a:spLocks noChangeArrowheads="1"/>
          </p:cNvSpPr>
          <p:nvPr/>
        </p:nvSpPr>
        <p:spPr bwMode="auto">
          <a:xfrm>
            <a:off x="4622" y="526973"/>
            <a:ext cx="72467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CO"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SISTEMAS OPERATIVOS PARALELOS. </a:t>
            </a:r>
            <a:endParaRPr lang="es-CO"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Rectangle 2"/>
          <p:cNvSpPr>
            <a:spLocks noChangeArrowheads="1"/>
          </p:cNvSpPr>
          <p:nvPr/>
        </p:nvSpPr>
        <p:spPr bwMode="auto">
          <a:xfrm>
            <a:off x="1763688" y="1988840"/>
            <a:ext cx="676875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lvl="0" indent="-285750" algn="just">
              <a:buFont typeface="Arial" pitchFamily="34" charset="0"/>
              <a:buChar char="•"/>
            </a:pPr>
            <a:r>
              <a:rPr lang="es-CO" dirty="0">
                <a:solidFill>
                  <a:srgbClr val="0000FF"/>
                </a:solidFill>
                <a:latin typeface="Arial" pitchFamily="34" charset="0"/>
                <a:cs typeface="Arial" pitchFamily="34" charset="0"/>
              </a:rPr>
              <a:t>En estos tipos de Sistemas Operativos se pretende que cuando existan dos o más procesos que compitan por algún recurso se puedan realizar o ejecutar al mismo tiempo.</a:t>
            </a:r>
          </a:p>
          <a:p>
            <a:pPr marL="285750" lvl="0" indent="-285750" algn="just">
              <a:buFont typeface="Arial" pitchFamily="34" charset="0"/>
              <a:buChar char="•"/>
            </a:pPr>
            <a:r>
              <a:rPr lang="es-CO" dirty="0">
                <a:solidFill>
                  <a:srgbClr val="0000FF"/>
                </a:solidFill>
                <a:latin typeface="Arial" pitchFamily="34" charset="0"/>
                <a:cs typeface="Arial" pitchFamily="34" charset="0"/>
              </a:rPr>
              <a:t>En UNIX existe también la posibilidad de ejecutar programas sin tener que atenderlos en forma interactiva, simulando paralelismo (es decir, atender de manera concurrente varios procesos de un mismo usuario).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9979" y="4293096"/>
            <a:ext cx="2436879" cy="1827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71671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5"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124542"/>
            <a:ext cx="2134213" cy="864096"/>
          </a:xfrm>
          <a:prstGeom prst="rect">
            <a:avLst/>
          </a:prstGeom>
        </p:spPr>
      </p:pic>
      <p:sp>
        <p:nvSpPr>
          <p:cNvPr id="6" name="Rectangle 2"/>
          <p:cNvSpPr>
            <a:spLocks noChangeArrowheads="1"/>
          </p:cNvSpPr>
          <p:nvPr/>
        </p:nvSpPr>
        <p:spPr bwMode="auto">
          <a:xfrm>
            <a:off x="0" y="556590"/>
            <a:ext cx="72467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CO"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SISTEMAS OPERATIVOS DE TIEMPO REAL. </a:t>
            </a:r>
            <a:endParaRPr lang="es-CO"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Rectangle 2"/>
          <p:cNvSpPr>
            <a:spLocks noChangeArrowheads="1"/>
          </p:cNvSpPr>
          <p:nvPr/>
        </p:nvSpPr>
        <p:spPr bwMode="auto">
          <a:xfrm>
            <a:off x="1763688" y="1988840"/>
            <a:ext cx="676875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lvl="0" indent="-285750" algn="just">
              <a:buFont typeface="Arial" pitchFamily="34" charset="0"/>
              <a:buChar char="•"/>
            </a:pPr>
            <a:r>
              <a:rPr lang="es-CO" dirty="0">
                <a:solidFill>
                  <a:srgbClr val="0000FF"/>
                </a:solidFill>
                <a:latin typeface="Arial" pitchFamily="34" charset="0"/>
                <a:cs typeface="Arial" pitchFamily="34" charset="0"/>
              </a:rPr>
              <a:t>Son aquellos en los cuales no tiene importancia el usuario, sino los procesos.</a:t>
            </a:r>
          </a:p>
          <a:p>
            <a:pPr marL="285750" lvl="0" indent="-285750" algn="just">
              <a:buFont typeface="Arial" pitchFamily="34" charset="0"/>
              <a:buChar char="•"/>
            </a:pPr>
            <a:r>
              <a:rPr lang="es-CO" dirty="0">
                <a:solidFill>
                  <a:srgbClr val="0000FF"/>
                </a:solidFill>
                <a:latin typeface="Arial" pitchFamily="34" charset="0"/>
                <a:cs typeface="Arial" pitchFamily="34" charset="0"/>
              </a:rPr>
              <a:t>Son construidos para aplicaciones muy específicas como control de tráfico aéreo, bolsas de valores, control de refinerías, control de laminadores. </a:t>
            </a:r>
          </a:p>
          <a:p>
            <a:pPr marL="285750" lvl="0" indent="-285750" algn="just">
              <a:buFont typeface="Arial" pitchFamily="34" charset="0"/>
              <a:buChar char="•"/>
            </a:pPr>
            <a:r>
              <a:rPr lang="es-CO" dirty="0">
                <a:solidFill>
                  <a:srgbClr val="0000FF"/>
                </a:solidFill>
                <a:latin typeface="Arial" pitchFamily="34" charset="0"/>
                <a:cs typeface="Arial" pitchFamily="34" charset="0"/>
              </a:rPr>
              <a:t>Otros campos de aplicación de los Sistemas Operativos de tiempo real son los siguientes:  Control de trenes, Telecomunicaciones, Sistemas de fabricación integrada, Producción y distribución de energía eléctrica, Control de edificios y Sistemas multimedia. </a:t>
            </a:r>
          </a:p>
        </p:txBody>
      </p:sp>
      <p:pic>
        <p:nvPicPr>
          <p:cNvPr id="5122" name="Picture 2" descr="http://4.bp.blogspot.com/__f3ld197_Sg/TS-kWkAv7VI/AAAAAAAAABs/8A_30w8qSMo/s1600/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2272" y="4581128"/>
            <a:ext cx="2956118" cy="175519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6034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5"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124542"/>
            <a:ext cx="2134213" cy="864096"/>
          </a:xfrm>
          <a:prstGeom prst="rect">
            <a:avLst/>
          </a:prstGeom>
        </p:spPr>
      </p:pic>
      <p:sp>
        <p:nvSpPr>
          <p:cNvPr id="6" name="Rectangle 2"/>
          <p:cNvSpPr>
            <a:spLocks noChangeArrowheads="1"/>
          </p:cNvSpPr>
          <p:nvPr/>
        </p:nvSpPr>
        <p:spPr bwMode="auto">
          <a:xfrm>
            <a:off x="39356" y="513679"/>
            <a:ext cx="72467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CO"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SISTEMAS OPERATIVOS DISTRIBUIDOS.</a:t>
            </a:r>
            <a:endParaRPr lang="es-CO" sz="16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Rectangle 2"/>
          <p:cNvSpPr>
            <a:spLocks noChangeArrowheads="1"/>
          </p:cNvSpPr>
          <p:nvPr/>
        </p:nvSpPr>
        <p:spPr bwMode="auto">
          <a:xfrm>
            <a:off x="1763688" y="1988840"/>
            <a:ext cx="6768752"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lvl="0" indent="-285750" algn="just">
              <a:buFont typeface="Arial" pitchFamily="34" charset="0"/>
              <a:buChar char="•"/>
            </a:pPr>
            <a:r>
              <a:rPr lang="es-CO" dirty="0">
                <a:solidFill>
                  <a:srgbClr val="0000FF"/>
                </a:solidFill>
                <a:latin typeface="Arial" pitchFamily="34" charset="0"/>
                <a:cs typeface="Arial" pitchFamily="34" charset="0"/>
              </a:rPr>
              <a:t>Permiten distribuir trabajos, tareas o procesos, entre un conjunto de procesadores. </a:t>
            </a:r>
          </a:p>
          <a:p>
            <a:pPr marL="285750" lvl="0" indent="-285750" algn="just">
              <a:buFont typeface="Arial" pitchFamily="34" charset="0"/>
              <a:buChar char="•"/>
            </a:pPr>
            <a:r>
              <a:rPr lang="es-CO" dirty="0">
                <a:solidFill>
                  <a:srgbClr val="0000FF"/>
                </a:solidFill>
                <a:latin typeface="Arial" pitchFamily="34" charset="0"/>
                <a:cs typeface="Arial" pitchFamily="34" charset="0"/>
              </a:rPr>
              <a:t>Este conjunto de procesadores esté en un equipo o en diferentes, en este caso es trasparente para el usuario. </a:t>
            </a:r>
          </a:p>
          <a:p>
            <a:pPr marL="285750" lvl="0" indent="-285750" algn="just">
              <a:buFont typeface="Arial" pitchFamily="34" charset="0"/>
              <a:buChar char="•"/>
            </a:pPr>
            <a:r>
              <a:rPr lang="es-CO" dirty="0">
                <a:solidFill>
                  <a:srgbClr val="0000FF"/>
                </a:solidFill>
                <a:latin typeface="Arial" pitchFamily="34" charset="0"/>
                <a:cs typeface="Arial" pitchFamily="34" charset="0"/>
              </a:rPr>
              <a:t>Un sistema fuertemente acoplado es  aquel que comparte la memoria y un reloj global, cuyos tiempos de acceso son similares para todos los procesadores.</a:t>
            </a:r>
          </a:p>
          <a:p>
            <a:pPr marL="285750" lvl="0" indent="-285750" algn="just">
              <a:buFont typeface="Arial" pitchFamily="34" charset="0"/>
              <a:buChar char="•"/>
            </a:pPr>
            <a:r>
              <a:rPr lang="es-CO" dirty="0">
                <a:solidFill>
                  <a:srgbClr val="0000FF"/>
                </a:solidFill>
                <a:latin typeface="Arial" pitchFamily="34" charset="0"/>
                <a:cs typeface="Arial" pitchFamily="34" charset="0"/>
              </a:rPr>
              <a:t>En un sistema débilmente acoplado los procesadores no comparten ni memoria ni reloj, ya que cada uno cuenta con su memoria local. </a:t>
            </a:r>
          </a:p>
          <a:p>
            <a:pPr marL="285750" lvl="0" indent="-285750" algn="just">
              <a:buFont typeface="Arial" pitchFamily="34" charset="0"/>
              <a:buChar char="•"/>
            </a:pPr>
            <a:r>
              <a:rPr lang="es-CO" dirty="0">
                <a:solidFill>
                  <a:srgbClr val="0000FF"/>
                </a:solidFill>
                <a:latin typeface="Arial" pitchFamily="34" charset="0"/>
                <a:cs typeface="Arial" pitchFamily="34" charset="0"/>
              </a:rPr>
              <a:t>Los sistemas distribuidos deben de ser muy confiables, ya que si un componente del sistema se compone otro componente debe de ser capaz de reemplazarlo.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6" y="2636912"/>
            <a:ext cx="1524000"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9313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2536" y="553244"/>
            <a:ext cx="5523384" cy="1143000"/>
          </a:xfrm>
        </p:spPr>
        <p:txBody>
          <a:bodyPr>
            <a:normAutofit fontScale="90000"/>
          </a:bodyPr>
          <a:lstStyle/>
          <a:p>
            <a:r>
              <a:rPr lang="es-CO" b="1" dirty="0" smtClean="0">
                <a:solidFill>
                  <a:schemeClr val="bg1"/>
                </a:solidFill>
              </a:rPr>
              <a:t>TALLER 1.</a:t>
            </a:r>
            <a:br>
              <a:rPr lang="es-CO" b="1" dirty="0" smtClean="0">
                <a:solidFill>
                  <a:schemeClr val="bg1"/>
                </a:solidFill>
              </a:rPr>
            </a:br>
            <a:endParaRPr lang="es-CO" b="1" dirty="0">
              <a:solidFill>
                <a:schemeClr val="bg1"/>
              </a:solidFill>
            </a:endParaRPr>
          </a:p>
        </p:txBody>
      </p:sp>
      <p:sp>
        <p:nvSpPr>
          <p:cNvPr id="3" name="2 CuadroTexto"/>
          <p:cNvSpPr txBox="1"/>
          <p:nvPr/>
        </p:nvSpPr>
        <p:spPr>
          <a:xfrm>
            <a:off x="1331640" y="1124744"/>
            <a:ext cx="6840760" cy="3477875"/>
          </a:xfrm>
          <a:prstGeom prst="rect">
            <a:avLst/>
          </a:prstGeom>
          <a:noFill/>
        </p:spPr>
        <p:txBody>
          <a:bodyPr wrap="square" rtlCol="0">
            <a:spAutoFit/>
          </a:bodyPr>
          <a:lstStyle/>
          <a:p>
            <a:pPr marL="285750" lvl="0" indent="-285750">
              <a:buFont typeface="Arial" pitchFamily="34" charset="0"/>
              <a:buChar char="•"/>
            </a:pPr>
            <a:r>
              <a:rPr lang="es-CO" sz="2000" dirty="0" smtClean="0">
                <a:solidFill>
                  <a:srgbClr val="0000FF"/>
                </a:solidFill>
                <a:latin typeface="Arial" pitchFamily="34" charset="0"/>
                <a:cs typeface="Arial" pitchFamily="34" charset="0"/>
              </a:rPr>
              <a:t>Mediante un mapa conceptual describa la historia de los sistemas operativos? </a:t>
            </a:r>
          </a:p>
          <a:p>
            <a:pPr marL="285750" lvl="0" indent="-285750">
              <a:buFont typeface="Arial" pitchFamily="34" charset="0"/>
              <a:buChar char="•"/>
            </a:pPr>
            <a:r>
              <a:rPr lang="es-CO" sz="2000" dirty="0" smtClean="0">
                <a:solidFill>
                  <a:srgbClr val="0000FF"/>
                </a:solidFill>
                <a:latin typeface="Arial" pitchFamily="34" charset="0"/>
                <a:cs typeface="Arial" pitchFamily="34" charset="0"/>
              </a:rPr>
              <a:t>Cual es la características de los sistemas operativos por su estructura explique?</a:t>
            </a:r>
          </a:p>
          <a:p>
            <a:pPr marL="285750" lvl="0" indent="-285750">
              <a:buFont typeface="Arial" pitchFamily="34" charset="0"/>
              <a:buChar char="•"/>
            </a:pPr>
            <a:r>
              <a:rPr lang="es-CO" sz="2000" dirty="0" smtClean="0">
                <a:solidFill>
                  <a:srgbClr val="0000FF"/>
                </a:solidFill>
                <a:latin typeface="Arial" pitchFamily="34" charset="0"/>
                <a:cs typeface="Arial" pitchFamily="34" charset="0"/>
              </a:rPr>
              <a:t>Mediante ejemplos hable de la clasificación de los sistemas operativos? </a:t>
            </a:r>
          </a:p>
          <a:p>
            <a:pPr marL="285750" lvl="0" indent="-285750">
              <a:buFont typeface="Arial" pitchFamily="34" charset="0"/>
              <a:buChar char="•"/>
            </a:pPr>
            <a:r>
              <a:rPr lang="es-CO" sz="2000" dirty="0" smtClean="0">
                <a:solidFill>
                  <a:srgbClr val="0000FF"/>
                </a:solidFill>
                <a:latin typeface="Arial" pitchFamily="34" charset="0"/>
                <a:cs typeface="Arial" pitchFamily="34" charset="0"/>
              </a:rPr>
              <a:t>Como visiona el  Sistema Operativo?</a:t>
            </a:r>
          </a:p>
          <a:p>
            <a:endParaRPr lang="es-CO" sz="2000" dirty="0" smtClean="0">
              <a:solidFill>
                <a:srgbClr val="0000FF"/>
              </a:solidFill>
              <a:latin typeface="Arial" pitchFamily="34" charset="0"/>
              <a:cs typeface="Arial" pitchFamily="34" charset="0"/>
            </a:endParaRPr>
          </a:p>
          <a:p>
            <a:endParaRPr lang="es-CO" sz="2000" dirty="0">
              <a:solidFill>
                <a:srgbClr val="0000FF"/>
              </a:solidFill>
              <a:latin typeface="Arial" pitchFamily="34" charset="0"/>
              <a:cs typeface="Arial" pitchFamily="34" charset="0"/>
            </a:endParaRPr>
          </a:p>
          <a:p>
            <a:r>
              <a:rPr lang="es-CO" sz="2000" dirty="0" smtClean="0">
                <a:solidFill>
                  <a:srgbClr val="0000FF"/>
                </a:solidFill>
                <a:latin typeface="Arial" pitchFamily="34" charset="0"/>
                <a:cs typeface="Arial" pitchFamily="34" charset="0"/>
              </a:rPr>
              <a:t>Entregar por escrito bien presentado.</a:t>
            </a:r>
            <a:endParaRPr lang="es-CO" sz="2000" dirty="0">
              <a:solidFill>
                <a:srgbClr val="0000FF"/>
              </a:solidFill>
              <a:latin typeface="Arial" pitchFamily="34" charset="0"/>
              <a:cs typeface="Arial" pitchFamily="34" charset="0"/>
            </a:endParaRPr>
          </a:p>
          <a:p>
            <a:pPr marL="285750" indent="-285750">
              <a:buFont typeface="Arial" pitchFamily="34" charset="0"/>
              <a:buChar char="•"/>
            </a:pPr>
            <a:endParaRPr lang="es-CO" sz="2000"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781309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6"/>
          <p:cNvSpPr>
            <a:spLocks noChangeArrowheads="1"/>
          </p:cNvSpPr>
          <p:nvPr/>
        </p:nvSpPr>
        <p:spPr bwMode="auto">
          <a:xfrm>
            <a:off x="3767138" y="2290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sp>
        <p:nvSpPr>
          <p:cNvPr id="9222" name="Text Box 7"/>
          <p:cNvSpPr txBox="1">
            <a:spLocks noChangeArrowheads="1"/>
          </p:cNvSpPr>
          <p:nvPr/>
        </p:nvSpPr>
        <p:spPr bwMode="auto">
          <a:xfrm>
            <a:off x="5852899" y="905470"/>
            <a:ext cx="267954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800" dirty="0" smtClean="0">
                <a:solidFill>
                  <a:schemeClr val="bg2">
                    <a:lumMod val="50000"/>
                  </a:schemeClr>
                </a:solidFill>
                <a:latin typeface="Arial" pitchFamily="34" charset="0"/>
                <a:cs typeface="Arial" pitchFamily="34" charset="0"/>
              </a:rPr>
              <a:t>1642         </a:t>
            </a:r>
            <a:r>
              <a:rPr lang="es-ES" sz="1800" dirty="0">
                <a:solidFill>
                  <a:schemeClr val="bg2">
                    <a:lumMod val="50000"/>
                  </a:schemeClr>
                </a:solidFill>
                <a:latin typeface="Arial" pitchFamily="34" charset="0"/>
                <a:cs typeface="Arial" pitchFamily="34" charset="0"/>
              </a:rPr>
              <a:t>	</a:t>
            </a:r>
          </a:p>
          <a:p>
            <a:pPr eaLnBrk="1" hangingPunct="1"/>
            <a:r>
              <a:rPr lang="es-ES" sz="1800" dirty="0" err="1" smtClean="0">
                <a:solidFill>
                  <a:schemeClr val="bg2">
                    <a:lumMod val="50000"/>
                  </a:schemeClr>
                </a:solidFill>
                <a:latin typeface="Arial" pitchFamily="34" charset="0"/>
                <a:cs typeface="Arial" pitchFamily="34" charset="0"/>
              </a:rPr>
              <a:t>Pascalina</a:t>
            </a:r>
            <a:r>
              <a:rPr lang="es-ES" sz="1800" dirty="0" smtClean="0">
                <a:solidFill>
                  <a:schemeClr val="bg2">
                    <a:lumMod val="50000"/>
                  </a:schemeClr>
                </a:solidFill>
                <a:latin typeface="Arial" pitchFamily="34" charset="0"/>
                <a:cs typeface="Arial" pitchFamily="34" charset="0"/>
              </a:rPr>
              <a:t>        </a:t>
            </a:r>
            <a:r>
              <a:rPr lang="es-ES" sz="1800" dirty="0">
                <a:solidFill>
                  <a:schemeClr val="bg2">
                    <a:lumMod val="50000"/>
                  </a:schemeClr>
                </a:solidFill>
                <a:latin typeface="Arial" pitchFamily="34" charset="0"/>
                <a:cs typeface="Arial" pitchFamily="34" charset="0"/>
              </a:rPr>
              <a:t>					</a:t>
            </a:r>
          </a:p>
        </p:txBody>
      </p:sp>
      <p:sp>
        <p:nvSpPr>
          <p:cNvPr id="9223" name="Rectangle 9"/>
          <p:cNvSpPr>
            <a:spLocks noChangeArrowheads="1"/>
          </p:cNvSpPr>
          <p:nvPr/>
        </p:nvSpPr>
        <p:spPr bwMode="auto">
          <a:xfrm>
            <a:off x="3857625" y="2714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pic>
        <p:nvPicPr>
          <p:cNvPr id="9224" name="Picture 8" descr="pascalina"/>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090840" y="275213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843951" y="2105799"/>
            <a:ext cx="4813919" cy="2862322"/>
          </a:xfrm>
          <a:prstGeom prst="rect">
            <a:avLst/>
          </a:prstGeom>
          <a:noFill/>
        </p:spPr>
        <p:txBody>
          <a:bodyPr wrap="square" rtlCol="0">
            <a:spAutoFit/>
          </a:bodyPr>
          <a:lstStyle/>
          <a:p>
            <a:endParaRPr lang="es-CO" dirty="0">
              <a:solidFill>
                <a:srgbClr val="0000FF"/>
              </a:solidFill>
              <a:latin typeface="Arial" pitchFamily="34" charset="0"/>
              <a:cs typeface="Arial" pitchFamily="34" charset="0"/>
            </a:endParaRPr>
          </a:p>
          <a:p>
            <a:r>
              <a:rPr lang="es-CO" dirty="0" smtClean="0">
                <a:solidFill>
                  <a:srgbClr val="0000FF"/>
                </a:solidFill>
                <a:latin typeface="Arial" pitchFamily="34" charset="0"/>
                <a:cs typeface="Arial" pitchFamily="34" charset="0"/>
              </a:rPr>
              <a:t>Este instrumento fue </a:t>
            </a:r>
            <a:r>
              <a:rPr lang="es-CO" dirty="0">
                <a:solidFill>
                  <a:srgbClr val="0000FF"/>
                </a:solidFill>
                <a:latin typeface="Arial" pitchFamily="34" charset="0"/>
                <a:cs typeface="Arial" pitchFamily="34" charset="0"/>
              </a:rPr>
              <a:t> </a:t>
            </a:r>
            <a:r>
              <a:rPr lang="es-CO" dirty="0" smtClean="0">
                <a:solidFill>
                  <a:srgbClr val="0000FF"/>
                </a:solidFill>
                <a:latin typeface="Arial" pitchFamily="34" charset="0"/>
                <a:cs typeface="Arial" pitchFamily="34" charset="0"/>
              </a:rPr>
              <a:t>la primera calculadora que </a:t>
            </a:r>
            <a:r>
              <a:rPr lang="es-CO" dirty="0">
                <a:solidFill>
                  <a:srgbClr val="0000FF"/>
                </a:solidFill>
                <a:latin typeface="Arial" pitchFamily="34" charset="0"/>
                <a:cs typeface="Arial" pitchFamily="34" charset="0"/>
              </a:rPr>
              <a:t>funcionaba a base de ruedas y </a:t>
            </a:r>
            <a:r>
              <a:rPr lang="es-CO" dirty="0" smtClean="0">
                <a:solidFill>
                  <a:srgbClr val="0000FF"/>
                </a:solidFill>
                <a:latin typeface="Arial" pitchFamily="34" charset="0"/>
                <a:cs typeface="Arial" pitchFamily="34" charset="0"/>
              </a:rPr>
              <a:t>engranajes, creada por Blaise pascal. </a:t>
            </a:r>
          </a:p>
          <a:p>
            <a:endParaRPr lang="es-CO" dirty="0" smtClean="0">
              <a:solidFill>
                <a:srgbClr val="0000FF"/>
              </a:solidFill>
              <a:latin typeface="Arial" pitchFamily="34" charset="0"/>
              <a:cs typeface="Arial" pitchFamily="34" charset="0"/>
            </a:endParaRPr>
          </a:p>
          <a:p>
            <a:r>
              <a:rPr lang="es-CO" dirty="0" smtClean="0">
                <a:solidFill>
                  <a:srgbClr val="0000FF"/>
                </a:solidFill>
                <a:latin typeface="Arial" pitchFamily="34" charset="0"/>
                <a:cs typeface="Arial" pitchFamily="34" charset="0"/>
              </a:rPr>
              <a:t>Primer nombre: </a:t>
            </a:r>
            <a:r>
              <a:rPr lang="es-CO" b="1" dirty="0" smtClean="0">
                <a:solidFill>
                  <a:srgbClr val="0000FF"/>
                </a:solidFill>
                <a:latin typeface="Arial" pitchFamily="34" charset="0"/>
                <a:cs typeface="Arial" pitchFamily="34" charset="0"/>
              </a:rPr>
              <a:t>Máquina </a:t>
            </a:r>
            <a:r>
              <a:rPr lang="es-CO" b="1" dirty="0">
                <a:solidFill>
                  <a:srgbClr val="0000FF"/>
                </a:solidFill>
                <a:latin typeface="Arial" pitchFamily="34" charset="0"/>
                <a:cs typeface="Arial" pitchFamily="34" charset="0"/>
              </a:rPr>
              <a:t>de Aritmética</a:t>
            </a:r>
            <a:r>
              <a:rPr lang="es-CO" dirty="0">
                <a:solidFill>
                  <a:srgbClr val="0000FF"/>
                </a:solidFill>
                <a:latin typeface="Arial" pitchFamily="34" charset="0"/>
                <a:cs typeface="Arial" pitchFamily="34" charset="0"/>
              </a:rPr>
              <a:t>. </a:t>
            </a:r>
            <a:endParaRPr lang="es-CO" dirty="0" smtClean="0">
              <a:solidFill>
                <a:srgbClr val="0000FF"/>
              </a:solidFill>
              <a:latin typeface="Arial" pitchFamily="34" charset="0"/>
              <a:cs typeface="Arial" pitchFamily="34" charset="0"/>
            </a:endParaRPr>
          </a:p>
          <a:p>
            <a:r>
              <a:rPr lang="es-CO" dirty="0" smtClean="0">
                <a:solidFill>
                  <a:srgbClr val="0000FF"/>
                </a:solidFill>
                <a:latin typeface="Arial" pitchFamily="34" charset="0"/>
                <a:cs typeface="Arial" pitchFamily="34" charset="0"/>
              </a:rPr>
              <a:t>Segundo nombre: </a:t>
            </a:r>
            <a:r>
              <a:rPr lang="es-CO" dirty="0">
                <a:solidFill>
                  <a:srgbClr val="0000FF"/>
                </a:solidFill>
                <a:latin typeface="Arial" pitchFamily="34" charset="0"/>
                <a:cs typeface="Arial" pitchFamily="34" charset="0"/>
              </a:rPr>
              <a:t> </a:t>
            </a:r>
            <a:r>
              <a:rPr lang="es-CO" b="1" dirty="0">
                <a:solidFill>
                  <a:srgbClr val="0000FF"/>
                </a:solidFill>
                <a:latin typeface="Arial" pitchFamily="34" charset="0"/>
                <a:cs typeface="Arial" pitchFamily="34" charset="0"/>
              </a:rPr>
              <a:t>La Rueda </a:t>
            </a:r>
            <a:r>
              <a:rPr lang="es-CO" b="1" dirty="0" err="1" smtClean="0">
                <a:solidFill>
                  <a:srgbClr val="0000FF"/>
                </a:solidFill>
                <a:latin typeface="Arial" pitchFamily="34" charset="0"/>
                <a:cs typeface="Arial" pitchFamily="34" charset="0"/>
              </a:rPr>
              <a:t>Pascalina</a:t>
            </a:r>
            <a:endParaRPr lang="es-CO" b="1" dirty="0" smtClean="0">
              <a:solidFill>
                <a:srgbClr val="0000FF"/>
              </a:solidFill>
              <a:latin typeface="Arial" pitchFamily="34" charset="0"/>
              <a:cs typeface="Arial" pitchFamily="34" charset="0"/>
            </a:endParaRPr>
          </a:p>
          <a:p>
            <a:r>
              <a:rPr lang="es-CO" dirty="0" smtClean="0">
                <a:solidFill>
                  <a:srgbClr val="0000FF"/>
                </a:solidFill>
                <a:latin typeface="Arial" pitchFamily="34" charset="0"/>
                <a:cs typeface="Arial" pitchFamily="34" charset="0"/>
              </a:rPr>
              <a:t>Tercer nombre: </a:t>
            </a:r>
            <a:r>
              <a:rPr lang="es-CO" b="1" dirty="0" err="1" smtClean="0">
                <a:solidFill>
                  <a:srgbClr val="0000FF"/>
                </a:solidFill>
                <a:latin typeface="Arial" pitchFamily="34" charset="0"/>
                <a:cs typeface="Arial" pitchFamily="34" charset="0"/>
              </a:rPr>
              <a:t>Pascalina</a:t>
            </a:r>
            <a:r>
              <a:rPr lang="es-CO" dirty="0">
                <a:solidFill>
                  <a:srgbClr val="0000FF"/>
                </a:solidFill>
                <a:latin typeface="Arial" pitchFamily="34" charset="0"/>
                <a:cs typeface="Arial" pitchFamily="34" charset="0"/>
              </a:rPr>
              <a:t>. </a:t>
            </a:r>
            <a:endParaRPr lang="es-CO" dirty="0" smtClean="0">
              <a:solidFill>
                <a:srgbClr val="0000FF"/>
              </a:solidFill>
              <a:latin typeface="Arial" pitchFamily="34" charset="0"/>
              <a:cs typeface="Arial" pitchFamily="34" charset="0"/>
            </a:endParaRPr>
          </a:p>
          <a:p>
            <a:endParaRPr lang="es-CO" dirty="0">
              <a:solidFill>
                <a:srgbClr val="0000FF"/>
              </a:solidFill>
              <a:latin typeface="Arial" pitchFamily="34" charset="0"/>
              <a:cs typeface="Arial" pitchFamily="34" charset="0"/>
            </a:endParaRPr>
          </a:p>
          <a:p>
            <a:endParaRPr lang="es-CO" dirty="0">
              <a:solidFill>
                <a:srgbClr val="0000FF"/>
              </a:solidFill>
              <a:latin typeface="Arial" pitchFamily="34" charset="0"/>
              <a:cs typeface="Arial" pitchFamily="34" charset="0"/>
            </a:endParaRPr>
          </a:p>
        </p:txBody>
      </p:sp>
      <p:sp>
        <p:nvSpPr>
          <p:cNvPr id="8" name="Text Box 3"/>
          <p:cNvSpPr txBox="1">
            <a:spLocks noChangeArrowheads="1"/>
          </p:cNvSpPr>
          <p:nvPr/>
        </p:nvSpPr>
        <p:spPr bwMode="auto">
          <a:xfrm>
            <a:off x="517530" y="476672"/>
            <a:ext cx="41264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EVOLUCIÓN HISTÓRICA DEL SISTEMA OPERATIVO</a:t>
            </a:r>
            <a:endParaRPr lang="es-ES" sz="1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631024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6"/>
          <p:cNvSpPr>
            <a:spLocks noChangeArrowheads="1"/>
          </p:cNvSpPr>
          <p:nvPr/>
        </p:nvSpPr>
        <p:spPr bwMode="auto">
          <a:xfrm>
            <a:off x="3767138" y="2290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sp>
        <p:nvSpPr>
          <p:cNvPr id="9222" name="Text Box 7"/>
          <p:cNvSpPr txBox="1">
            <a:spLocks noChangeArrowheads="1"/>
          </p:cNvSpPr>
          <p:nvPr/>
        </p:nvSpPr>
        <p:spPr bwMode="auto">
          <a:xfrm>
            <a:off x="533400" y="1228635"/>
            <a:ext cx="46146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800" dirty="0" smtClean="0">
                <a:solidFill>
                  <a:schemeClr val="accent1"/>
                </a:solidFill>
                <a:latin typeface="Arial" pitchFamily="34" charset="0"/>
                <a:cs typeface="Arial" pitchFamily="34" charset="0"/>
              </a:rPr>
              <a:t>1833                                     </a:t>
            </a:r>
            <a:endParaRPr lang="es-ES" sz="1800" dirty="0">
              <a:solidFill>
                <a:schemeClr val="accent1"/>
              </a:solidFill>
              <a:latin typeface="Arial" pitchFamily="34" charset="0"/>
              <a:cs typeface="Arial" pitchFamily="34" charset="0"/>
            </a:endParaRPr>
          </a:p>
          <a:p>
            <a:pPr eaLnBrk="1" hangingPunct="1"/>
            <a:r>
              <a:rPr lang="es-ES" sz="1800" dirty="0" smtClean="0">
                <a:solidFill>
                  <a:schemeClr val="accent1"/>
                </a:solidFill>
                <a:latin typeface="Arial" pitchFamily="34" charset="0"/>
                <a:cs typeface="Arial" pitchFamily="34" charset="0"/>
              </a:rPr>
              <a:t>Maquina </a:t>
            </a:r>
            <a:r>
              <a:rPr lang="es-ES" sz="1800" dirty="0">
                <a:solidFill>
                  <a:schemeClr val="accent1"/>
                </a:solidFill>
                <a:latin typeface="Arial" pitchFamily="34" charset="0"/>
                <a:cs typeface="Arial" pitchFamily="34" charset="0"/>
              </a:rPr>
              <a:t>analítica de Babbage       						</a:t>
            </a:r>
          </a:p>
        </p:txBody>
      </p:sp>
      <p:sp>
        <p:nvSpPr>
          <p:cNvPr id="9223" name="Rectangle 9"/>
          <p:cNvSpPr>
            <a:spLocks noChangeArrowheads="1"/>
          </p:cNvSpPr>
          <p:nvPr/>
        </p:nvSpPr>
        <p:spPr bwMode="auto">
          <a:xfrm>
            <a:off x="3857625" y="2714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pic>
        <p:nvPicPr>
          <p:cNvPr id="9" name="Picture 2" descr="http://3.bp.blogspot.com/_vTprQ5YcFi4/RxdWL6U-JVI/AAAAAAAAAGs/gD2dGA4Febc/s400/M%C3%A1quina+Anal%C3%ADti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60" y="2132856"/>
            <a:ext cx="2101140" cy="2702431"/>
          </a:xfrm>
          <a:prstGeom prst="rect">
            <a:avLst/>
          </a:prstGeom>
          <a:noFill/>
          <a:extLst>
            <a:ext uri="{909E8E84-426E-40DD-AFC4-6F175D3DCCD1}">
              <a14:hiddenFill xmlns:a14="http://schemas.microsoft.com/office/drawing/2010/main">
                <a:solidFill>
                  <a:srgbClr val="FFFFFF"/>
                </a:solidFill>
              </a14:hiddenFill>
            </a:ext>
          </a:extLst>
        </p:spPr>
      </p:pic>
      <p:sp>
        <p:nvSpPr>
          <p:cNvPr id="10" name="2 Subtítulo"/>
          <p:cNvSpPr txBox="1">
            <a:spLocks/>
          </p:cNvSpPr>
          <p:nvPr/>
        </p:nvSpPr>
        <p:spPr>
          <a:xfrm>
            <a:off x="3606130" y="2129552"/>
            <a:ext cx="5010864" cy="864096"/>
          </a:xfrm>
          <a:prstGeom prst="rect">
            <a:avLst/>
          </a:prstGeom>
        </p:spPr>
        <p:txBody>
          <a:bodyPr>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None/>
            </a:pPr>
            <a:r>
              <a:rPr lang="es-CO" sz="1800" dirty="0" smtClean="0">
                <a:solidFill>
                  <a:srgbClr val="0000FF"/>
                </a:solidFill>
                <a:latin typeface="Arial" pitchFamily="34" charset="0"/>
                <a:cs typeface="Arial" pitchFamily="34" charset="0"/>
              </a:rPr>
              <a:t>La máquina analítica (1833-1842) de Charles Babbage, tuvo su software; esta máquina analítica tenía dispositivos de entrada basados en las tarjetas perforadas, un procesador aritmético, que calculaba números, una unidad de control que determinaba qué tarea debía ser realizada, un mecanismo de salida y una memoria donde los números podían ser almacenados hasta ser procesados. </a:t>
            </a:r>
          </a:p>
          <a:p>
            <a:pPr marL="0" indent="0" algn="just">
              <a:buNone/>
            </a:pPr>
            <a:r>
              <a:rPr lang="es-CO" sz="1800" dirty="0" smtClean="0">
                <a:solidFill>
                  <a:srgbClr val="0000FF"/>
                </a:solidFill>
                <a:latin typeface="Arial" pitchFamily="34" charset="0"/>
                <a:cs typeface="Arial" pitchFamily="34" charset="0"/>
              </a:rPr>
              <a:t>Luego Ada </a:t>
            </a:r>
            <a:r>
              <a:rPr lang="es-CO" sz="1800" dirty="0" err="1" smtClean="0">
                <a:solidFill>
                  <a:srgbClr val="0000FF"/>
                </a:solidFill>
                <a:latin typeface="Arial" pitchFamily="34" charset="0"/>
                <a:cs typeface="Arial" pitchFamily="34" charset="0"/>
              </a:rPr>
              <a:t>Lovelace</a:t>
            </a:r>
            <a:r>
              <a:rPr lang="es-CO" sz="1800" dirty="0" smtClean="0">
                <a:solidFill>
                  <a:srgbClr val="0000FF"/>
                </a:solidFill>
                <a:latin typeface="Arial" pitchFamily="34" charset="0"/>
                <a:cs typeface="Arial" pitchFamily="34" charset="0"/>
              </a:rPr>
              <a:t> escribe programa para esta máquina, siendo considerada la primera programadora de computadoras en el mundo.</a:t>
            </a:r>
            <a:endParaRPr lang="es-CO" sz="1800" dirty="0">
              <a:solidFill>
                <a:srgbClr val="0000FF"/>
              </a:solidFill>
              <a:latin typeface="Arial" pitchFamily="34" charset="0"/>
              <a:cs typeface="Arial" pitchFamily="34" charset="0"/>
            </a:endParaRPr>
          </a:p>
        </p:txBody>
      </p:sp>
      <p:sp>
        <p:nvSpPr>
          <p:cNvPr id="8" name="Text Box 3"/>
          <p:cNvSpPr txBox="1">
            <a:spLocks noChangeArrowheads="1"/>
          </p:cNvSpPr>
          <p:nvPr/>
        </p:nvSpPr>
        <p:spPr bwMode="auto">
          <a:xfrm>
            <a:off x="517530" y="476672"/>
            <a:ext cx="41264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EVOLUCIÓN HISTÓRICA DEL SISTEMA OPERATIVO</a:t>
            </a:r>
            <a:endParaRPr lang="es-ES" sz="1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119732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a:spLocks noChangeArrowheads="1"/>
          </p:cNvSpPr>
          <p:nvPr/>
        </p:nvSpPr>
        <p:spPr bwMode="auto">
          <a:xfrm>
            <a:off x="3767138" y="2290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sp>
        <p:nvSpPr>
          <p:cNvPr id="10244" name="Text Box 7"/>
          <p:cNvSpPr txBox="1">
            <a:spLocks noChangeArrowheads="1"/>
          </p:cNvSpPr>
          <p:nvPr/>
        </p:nvSpPr>
        <p:spPr bwMode="auto">
          <a:xfrm>
            <a:off x="193938" y="1427292"/>
            <a:ext cx="380199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600" b="1" dirty="0">
                <a:solidFill>
                  <a:schemeClr val="bg2">
                    <a:lumMod val="50000"/>
                  </a:schemeClr>
                </a:solidFill>
                <a:latin typeface="Arial" pitchFamily="34" charset="0"/>
                <a:cs typeface="Arial" pitchFamily="34" charset="0"/>
              </a:rPr>
              <a:t>        </a:t>
            </a:r>
            <a:r>
              <a:rPr lang="es-ES" sz="1600" b="1" dirty="0" smtClean="0">
                <a:solidFill>
                  <a:schemeClr val="bg2">
                    <a:lumMod val="50000"/>
                  </a:schemeClr>
                </a:solidFill>
                <a:latin typeface="Arial" pitchFamily="34" charset="0"/>
                <a:cs typeface="Arial" pitchFamily="34" charset="0"/>
              </a:rPr>
              <a:t>1946           </a:t>
            </a:r>
            <a:r>
              <a:rPr lang="es-ES" sz="1600" b="1" dirty="0">
                <a:solidFill>
                  <a:schemeClr val="bg2">
                    <a:lumMod val="50000"/>
                  </a:schemeClr>
                </a:solidFill>
                <a:latin typeface="Arial" pitchFamily="34" charset="0"/>
                <a:cs typeface="Arial" pitchFamily="34" charset="0"/>
              </a:rPr>
              <a:t>		</a:t>
            </a:r>
          </a:p>
          <a:p>
            <a:pPr eaLnBrk="1" hangingPunct="1"/>
            <a:r>
              <a:rPr lang="es-ES" sz="1600" b="1" dirty="0">
                <a:solidFill>
                  <a:schemeClr val="bg2">
                    <a:lumMod val="50000"/>
                  </a:schemeClr>
                </a:solidFill>
                <a:latin typeface="Arial" pitchFamily="34" charset="0"/>
                <a:cs typeface="Arial" pitchFamily="34" charset="0"/>
              </a:rPr>
              <a:t>        </a:t>
            </a:r>
            <a:r>
              <a:rPr lang="es-ES" sz="1600" b="1" dirty="0" smtClean="0">
                <a:solidFill>
                  <a:schemeClr val="bg2">
                    <a:lumMod val="50000"/>
                  </a:schemeClr>
                </a:solidFill>
                <a:latin typeface="Arial" pitchFamily="34" charset="0"/>
                <a:cs typeface="Arial" pitchFamily="34" charset="0"/>
              </a:rPr>
              <a:t>ENIAC</a:t>
            </a:r>
            <a:r>
              <a:rPr lang="es-ES" sz="1600" b="1" dirty="0">
                <a:solidFill>
                  <a:schemeClr val="bg2">
                    <a:lumMod val="50000"/>
                  </a:schemeClr>
                </a:solidFill>
                <a:latin typeface="Arial" pitchFamily="34" charset="0"/>
                <a:cs typeface="Arial" pitchFamily="34" charset="0"/>
              </a:rPr>
              <a:t>		         			</a:t>
            </a:r>
          </a:p>
          <a:p>
            <a:pPr eaLnBrk="1" hangingPunct="1"/>
            <a:r>
              <a:rPr lang="es-CO" sz="1600" b="1" dirty="0" err="1">
                <a:solidFill>
                  <a:schemeClr val="bg2">
                    <a:lumMod val="50000"/>
                  </a:schemeClr>
                </a:solidFill>
                <a:latin typeface="Arial" pitchFamily="34" charset="0"/>
                <a:cs typeface="Arial" pitchFamily="34" charset="0"/>
              </a:rPr>
              <a:t>Electronic</a:t>
            </a:r>
            <a:r>
              <a:rPr lang="es-CO" sz="1600" b="1" dirty="0">
                <a:solidFill>
                  <a:schemeClr val="bg2">
                    <a:lumMod val="50000"/>
                  </a:schemeClr>
                </a:solidFill>
                <a:latin typeface="Arial" pitchFamily="34" charset="0"/>
                <a:cs typeface="Arial" pitchFamily="34" charset="0"/>
              </a:rPr>
              <a:t> </a:t>
            </a:r>
            <a:r>
              <a:rPr lang="es-CO" sz="1600" b="1" dirty="0" err="1">
                <a:solidFill>
                  <a:schemeClr val="bg2">
                    <a:lumMod val="50000"/>
                  </a:schemeClr>
                </a:solidFill>
                <a:latin typeface="Arial" pitchFamily="34" charset="0"/>
                <a:cs typeface="Arial" pitchFamily="34" charset="0"/>
              </a:rPr>
              <a:t>Numerical</a:t>
            </a:r>
            <a:r>
              <a:rPr lang="es-CO" sz="1600" b="1" dirty="0">
                <a:solidFill>
                  <a:schemeClr val="bg2">
                    <a:lumMod val="50000"/>
                  </a:schemeClr>
                </a:solidFill>
                <a:latin typeface="Arial" pitchFamily="34" charset="0"/>
                <a:cs typeface="Arial" pitchFamily="34" charset="0"/>
              </a:rPr>
              <a:t> </a:t>
            </a:r>
            <a:r>
              <a:rPr lang="es-CO" sz="1600" b="1" dirty="0" err="1">
                <a:solidFill>
                  <a:schemeClr val="bg2">
                    <a:lumMod val="50000"/>
                  </a:schemeClr>
                </a:solidFill>
                <a:latin typeface="Arial" pitchFamily="34" charset="0"/>
                <a:cs typeface="Arial" pitchFamily="34" charset="0"/>
              </a:rPr>
              <a:t>Integrator</a:t>
            </a:r>
            <a:r>
              <a:rPr lang="es-CO" sz="1600" b="1" dirty="0">
                <a:solidFill>
                  <a:schemeClr val="bg2">
                    <a:lumMod val="50000"/>
                  </a:schemeClr>
                </a:solidFill>
                <a:latin typeface="Arial" pitchFamily="34" charset="0"/>
                <a:cs typeface="Arial" pitchFamily="34" charset="0"/>
              </a:rPr>
              <a:t> And </a:t>
            </a:r>
            <a:r>
              <a:rPr lang="es-CO" sz="1600" b="1" dirty="0" err="1">
                <a:solidFill>
                  <a:schemeClr val="bg2">
                    <a:lumMod val="50000"/>
                  </a:schemeClr>
                </a:solidFill>
                <a:latin typeface="Arial" pitchFamily="34" charset="0"/>
                <a:cs typeface="Arial" pitchFamily="34" charset="0"/>
              </a:rPr>
              <a:t>Computer</a:t>
            </a:r>
            <a:r>
              <a:rPr lang="es-CO" sz="1600" b="1" dirty="0">
                <a:solidFill>
                  <a:schemeClr val="bg2">
                    <a:lumMod val="50000"/>
                  </a:schemeClr>
                </a:solidFill>
                <a:latin typeface="Arial" pitchFamily="34" charset="0"/>
                <a:cs typeface="Arial" pitchFamily="34" charset="0"/>
              </a:rPr>
              <a:t> (Computador e Integrador Numérico Electrónico)</a:t>
            </a:r>
            <a:r>
              <a:rPr lang="es-ES" sz="1600" b="1" dirty="0" smtClean="0">
                <a:solidFill>
                  <a:schemeClr val="bg2">
                    <a:lumMod val="50000"/>
                  </a:schemeClr>
                </a:solidFill>
                <a:latin typeface="Arial" pitchFamily="34" charset="0"/>
                <a:cs typeface="Arial" pitchFamily="34" charset="0"/>
              </a:rPr>
              <a:t>	</a:t>
            </a:r>
            <a:endParaRPr lang="es-ES" sz="1600" b="1" dirty="0">
              <a:solidFill>
                <a:schemeClr val="bg2">
                  <a:lumMod val="50000"/>
                </a:schemeClr>
              </a:solidFill>
              <a:latin typeface="Arial" pitchFamily="34" charset="0"/>
              <a:cs typeface="Arial" pitchFamily="34" charset="0"/>
            </a:endParaRPr>
          </a:p>
        </p:txBody>
      </p:sp>
      <p:sp>
        <p:nvSpPr>
          <p:cNvPr id="10245" name="Rectangle 8"/>
          <p:cNvSpPr>
            <a:spLocks noChangeArrowheads="1"/>
          </p:cNvSpPr>
          <p:nvPr/>
        </p:nvSpPr>
        <p:spPr bwMode="auto">
          <a:xfrm>
            <a:off x="3857625" y="2714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pic>
        <p:nvPicPr>
          <p:cNvPr id="10248" name="Picture 14" descr="Maletí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140968"/>
            <a:ext cx="3534097"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p:cNvSpPr txBox="1">
            <a:spLocks noChangeArrowheads="1"/>
          </p:cNvSpPr>
          <p:nvPr/>
        </p:nvSpPr>
        <p:spPr bwMode="auto">
          <a:xfrm>
            <a:off x="3995936" y="2060848"/>
            <a:ext cx="494507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s-ES" sz="1600" dirty="0">
                <a:solidFill>
                  <a:srgbClr val="0000FF"/>
                </a:solidFill>
                <a:latin typeface="Arial" pitchFamily="34" charset="0"/>
                <a:cs typeface="Arial" pitchFamily="34" charset="0"/>
              </a:rPr>
              <a:t> </a:t>
            </a:r>
            <a:r>
              <a:rPr lang="es-CO" sz="1600" dirty="0" smtClean="0">
                <a:solidFill>
                  <a:srgbClr val="0000FF"/>
                </a:solidFill>
                <a:latin typeface="Arial" pitchFamily="34" charset="0"/>
                <a:cs typeface="Arial" pitchFamily="34" charset="0"/>
              </a:rPr>
              <a:t>La </a:t>
            </a:r>
            <a:r>
              <a:rPr lang="es-CO" sz="1600" dirty="0">
                <a:solidFill>
                  <a:srgbClr val="0000FF"/>
                </a:solidFill>
                <a:latin typeface="Arial" pitchFamily="34" charset="0"/>
                <a:cs typeface="Arial" pitchFamily="34" charset="0"/>
              </a:rPr>
              <a:t>ENIAC </a:t>
            </a:r>
            <a:r>
              <a:rPr lang="es-CO" sz="1600" dirty="0" smtClean="0">
                <a:solidFill>
                  <a:srgbClr val="0000FF"/>
                </a:solidFill>
                <a:latin typeface="Arial" pitchFamily="34" charset="0"/>
                <a:cs typeface="Arial" pitchFamily="34" charset="0"/>
              </a:rPr>
              <a:t> abarcaba una </a:t>
            </a:r>
            <a:r>
              <a:rPr lang="es-CO" sz="1600" dirty="0">
                <a:solidFill>
                  <a:srgbClr val="0000FF"/>
                </a:solidFill>
                <a:latin typeface="Arial" pitchFamily="34" charset="0"/>
                <a:cs typeface="Arial" pitchFamily="34" charset="0"/>
              </a:rPr>
              <a:t>superficie de 167 </a:t>
            </a:r>
            <a:r>
              <a:rPr lang="es-CO" sz="1600" dirty="0" smtClean="0">
                <a:solidFill>
                  <a:srgbClr val="0000FF"/>
                </a:solidFill>
                <a:latin typeface="Arial" pitchFamily="34" charset="0"/>
                <a:cs typeface="Arial" pitchFamily="34" charset="0"/>
              </a:rPr>
              <a:t>m2 </a:t>
            </a:r>
            <a:r>
              <a:rPr lang="es-CO" sz="1600" dirty="0">
                <a:solidFill>
                  <a:srgbClr val="0000FF"/>
                </a:solidFill>
                <a:latin typeface="Arial" pitchFamily="34" charset="0"/>
                <a:cs typeface="Arial" pitchFamily="34" charset="0"/>
              </a:rPr>
              <a:t> y operaba con un total de 17.468 válvulas electrónicas o </a:t>
            </a:r>
            <a:r>
              <a:rPr lang="es-CO" sz="1600" dirty="0" smtClean="0">
                <a:solidFill>
                  <a:srgbClr val="0000FF"/>
                </a:solidFill>
                <a:latin typeface="Arial" pitchFamily="34" charset="0"/>
                <a:cs typeface="Arial" pitchFamily="34" charset="0"/>
              </a:rPr>
              <a:t> tubos al vacío</a:t>
            </a:r>
            <a:r>
              <a:rPr lang="es-CO" sz="1600" dirty="0">
                <a:solidFill>
                  <a:srgbClr val="0000FF"/>
                </a:solidFill>
                <a:latin typeface="Arial" pitchFamily="34" charset="0"/>
                <a:cs typeface="Arial" pitchFamily="34" charset="0"/>
              </a:rPr>
              <a:t> que a su vez permitían realizar cerca de 5000 sumas y 300 multiplicaciones por segundo. </a:t>
            </a:r>
            <a:endParaRPr lang="es-CO" sz="1600" dirty="0" smtClean="0">
              <a:solidFill>
                <a:srgbClr val="0000FF"/>
              </a:solidFill>
              <a:latin typeface="Arial" pitchFamily="34" charset="0"/>
              <a:cs typeface="Arial" pitchFamily="34" charset="0"/>
            </a:endParaRPr>
          </a:p>
          <a:p>
            <a:pPr algn="just" eaLnBrk="1" hangingPunct="1"/>
            <a:endParaRPr lang="es-CO" sz="1600" dirty="0" smtClean="0">
              <a:solidFill>
                <a:srgbClr val="0000FF"/>
              </a:solidFill>
              <a:latin typeface="Arial" pitchFamily="34" charset="0"/>
              <a:cs typeface="Arial" pitchFamily="34" charset="0"/>
            </a:endParaRPr>
          </a:p>
          <a:p>
            <a:pPr algn="just" eaLnBrk="1" hangingPunct="1"/>
            <a:r>
              <a:rPr lang="es-CO" sz="1600" dirty="0" smtClean="0">
                <a:solidFill>
                  <a:srgbClr val="0000FF"/>
                </a:solidFill>
                <a:latin typeface="Arial" pitchFamily="34" charset="0"/>
                <a:cs typeface="Arial" pitchFamily="34" charset="0"/>
              </a:rPr>
              <a:t>Físicamente</a:t>
            </a:r>
            <a:r>
              <a:rPr lang="es-CO" sz="1600" dirty="0">
                <a:solidFill>
                  <a:srgbClr val="0000FF"/>
                </a:solidFill>
                <a:latin typeface="Arial" pitchFamily="34" charset="0"/>
                <a:cs typeface="Arial" pitchFamily="34" charset="0"/>
              </a:rPr>
              <a:t>, la ENIAC tenía 17.468 tubos de vacío, 7.200 diodos de cristal, 1.500 relés, 70.000 resistencias, 10.000 condensadores y 5 millones de soldaduras. Pesaba 27 Toneladas, medía 2,4 m x 0,9 m x 30 m; utilizaba 1.500 conmutadores electromagnéticos y relés; requería la operación manual de unos 6.000 interruptores, y su programa o software, cuando requería modificaciones, demoraba semanas de instalación manual</a:t>
            </a:r>
            <a:r>
              <a:rPr lang="es-CO" sz="1600" dirty="0" smtClean="0">
                <a:solidFill>
                  <a:srgbClr val="0000FF"/>
                </a:solidFill>
                <a:latin typeface="Arial" pitchFamily="34" charset="0"/>
                <a:cs typeface="Arial" pitchFamily="34" charset="0"/>
              </a:rPr>
              <a:t>.</a:t>
            </a:r>
          </a:p>
          <a:p>
            <a:pPr algn="just" eaLnBrk="1" hangingPunct="1"/>
            <a:endParaRPr lang="es-CO" sz="1600" dirty="0" smtClean="0">
              <a:solidFill>
                <a:srgbClr val="0000FF"/>
              </a:solidFill>
              <a:latin typeface="Arial" pitchFamily="34" charset="0"/>
              <a:cs typeface="Arial" pitchFamily="34" charset="0"/>
            </a:endParaRPr>
          </a:p>
          <a:p>
            <a:pPr algn="just" eaLnBrk="1" hangingPunct="1"/>
            <a:r>
              <a:rPr lang="es-CO" sz="1600" dirty="0" smtClean="0">
                <a:solidFill>
                  <a:srgbClr val="0000FF"/>
                </a:solidFill>
                <a:latin typeface="Arial" pitchFamily="34" charset="0"/>
                <a:cs typeface="Arial" pitchFamily="34" charset="0"/>
              </a:rPr>
              <a:t>Creador: John </a:t>
            </a:r>
            <a:r>
              <a:rPr lang="es-CO" sz="1600" dirty="0" err="1" smtClean="0">
                <a:solidFill>
                  <a:srgbClr val="0000FF"/>
                </a:solidFill>
                <a:latin typeface="Arial" pitchFamily="34" charset="0"/>
                <a:cs typeface="Arial" pitchFamily="34" charset="0"/>
              </a:rPr>
              <a:t>Presper</a:t>
            </a:r>
            <a:r>
              <a:rPr lang="es-CO" sz="1600" dirty="0" smtClean="0">
                <a:solidFill>
                  <a:srgbClr val="0000FF"/>
                </a:solidFill>
                <a:latin typeface="Arial" pitchFamily="34" charset="0"/>
                <a:cs typeface="Arial" pitchFamily="34" charset="0"/>
              </a:rPr>
              <a:t> </a:t>
            </a:r>
            <a:r>
              <a:rPr lang="es-CO" sz="1600" dirty="0" err="1" smtClean="0">
                <a:solidFill>
                  <a:srgbClr val="0000FF"/>
                </a:solidFill>
                <a:latin typeface="Arial" pitchFamily="34" charset="0"/>
                <a:cs typeface="Arial" pitchFamily="34" charset="0"/>
              </a:rPr>
              <a:t>Eckert</a:t>
            </a:r>
            <a:r>
              <a:rPr lang="es-CO" sz="1600" dirty="0" smtClean="0">
                <a:solidFill>
                  <a:srgbClr val="0000FF"/>
                </a:solidFill>
                <a:latin typeface="Arial" pitchFamily="34" charset="0"/>
                <a:cs typeface="Arial" pitchFamily="34" charset="0"/>
              </a:rPr>
              <a:t> y John William </a:t>
            </a:r>
            <a:r>
              <a:rPr lang="es-CO" sz="1600" dirty="0" err="1" smtClean="0">
                <a:solidFill>
                  <a:srgbClr val="0000FF"/>
                </a:solidFill>
                <a:latin typeface="Arial" pitchFamily="34" charset="0"/>
                <a:cs typeface="Arial" pitchFamily="34" charset="0"/>
              </a:rPr>
              <a:t>Mauchly</a:t>
            </a:r>
            <a:r>
              <a:rPr lang="es-CO" sz="1600" dirty="0" smtClean="0">
                <a:solidFill>
                  <a:srgbClr val="0000FF"/>
                </a:solidFill>
                <a:latin typeface="Arial" pitchFamily="34" charset="0"/>
                <a:cs typeface="Arial" pitchFamily="34" charset="0"/>
              </a:rPr>
              <a:t> en la Universidad de Pensilvania</a:t>
            </a:r>
            <a:endParaRPr lang="es-ES" sz="1600" dirty="0">
              <a:solidFill>
                <a:srgbClr val="0000FF"/>
              </a:solidFill>
              <a:latin typeface="Arial" pitchFamily="34" charset="0"/>
              <a:cs typeface="Arial" pitchFamily="34" charset="0"/>
            </a:endParaRPr>
          </a:p>
        </p:txBody>
      </p:sp>
      <p:sp>
        <p:nvSpPr>
          <p:cNvPr id="8" name="Text Box 3"/>
          <p:cNvSpPr txBox="1">
            <a:spLocks noChangeArrowheads="1"/>
          </p:cNvSpPr>
          <p:nvPr/>
        </p:nvSpPr>
        <p:spPr bwMode="auto">
          <a:xfrm>
            <a:off x="517530" y="476672"/>
            <a:ext cx="41264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EVOLUCIÓN HISTÓRICA DEL SISTEMA OPERATIVO</a:t>
            </a:r>
            <a:endParaRPr lang="es-ES" sz="1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578782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a:spLocks noChangeArrowheads="1"/>
          </p:cNvSpPr>
          <p:nvPr/>
        </p:nvSpPr>
        <p:spPr bwMode="auto">
          <a:xfrm>
            <a:off x="3767138" y="2290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sp>
        <p:nvSpPr>
          <p:cNvPr id="10244" name="Text Box 7"/>
          <p:cNvSpPr txBox="1">
            <a:spLocks noChangeArrowheads="1"/>
          </p:cNvSpPr>
          <p:nvPr/>
        </p:nvSpPr>
        <p:spPr bwMode="auto">
          <a:xfrm>
            <a:off x="5088708" y="4725144"/>
            <a:ext cx="325043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600" dirty="0" smtClean="0">
                <a:solidFill>
                  <a:schemeClr val="accent1"/>
                </a:solidFill>
                <a:latin typeface="Arial" pitchFamily="34" charset="0"/>
                <a:cs typeface="Arial" pitchFamily="34" charset="0"/>
              </a:rPr>
              <a:t>1951</a:t>
            </a:r>
            <a:endParaRPr lang="es-ES" sz="1600" dirty="0">
              <a:solidFill>
                <a:schemeClr val="accent1"/>
              </a:solidFill>
              <a:latin typeface="Arial" pitchFamily="34" charset="0"/>
              <a:cs typeface="Arial" pitchFamily="34" charset="0"/>
            </a:endParaRPr>
          </a:p>
          <a:p>
            <a:pPr eaLnBrk="1" hangingPunct="1"/>
            <a:r>
              <a:rPr lang="es-ES" sz="1600" dirty="0" smtClean="0">
                <a:solidFill>
                  <a:schemeClr val="accent1"/>
                </a:solidFill>
                <a:latin typeface="Arial" pitchFamily="34" charset="0"/>
                <a:cs typeface="Arial" pitchFamily="34" charset="0"/>
              </a:rPr>
              <a:t>UNIVAC </a:t>
            </a:r>
          </a:p>
          <a:p>
            <a:pPr eaLnBrk="1" hangingPunct="1"/>
            <a:r>
              <a:rPr lang="pt-BR" sz="1600" dirty="0" smtClean="0">
                <a:solidFill>
                  <a:schemeClr val="accent1"/>
                </a:solidFill>
                <a:latin typeface="Arial" pitchFamily="34" charset="0"/>
                <a:cs typeface="Arial" pitchFamily="34" charset="0"/>
              </a:rPr>
              <a:t>Universal</a:t>
            </a:r>
            <a:r>
              <a:rPr lang="pt-BR" sz="1600" dirty="0">
                <a:solidFill>
                  <a:schemeClr val="accent1"/>
                </a:solidFill>
                <a:latin typeface="Arial" pitchFamily="34" charset="0"/>
                <a:cs typeface="Arial" pitchFamily="34" charset="0"/>
              </a:rPr>
              <a:t> </a:t>
            </a:r>
            <a:r>
              <a:rPr lang="pt-BR" sz="1600" dirty="0" err="1">
                <a:solidFill>
                  <a:schemeClr val="accent1"/>
                </a:solidFill>
                <a:latin typeface="Arial" pitchFamily="34" charset="0"/>
                <a:cs typeface="Arial" pitchFamily="34" charset="0"/>
              </a:rPr>
              <a:t>Automatic</a:t>
            </a:r>
            <a:r>
              <a:rPr lang="pt-BR" sz="1600" dirty="0">
                <a:solidFill>
                  <a:schemeClr val="accent1"/>
                </a:solidFill>
                <a:latin typeface="Arial" pitchFamily="34" charset="0"/>
                <a:cs typeface="Arial" pitchFamily="34" charset="0"/>
              </a:rPr>
              <a:t> Computer </a:t>
            </a:r>
            <a:endParaRPr lang="pt-BR" sz="1600" dirty="0" smtClean="0">
              <a:solidFill>
                <a:schemeClr val="accent1"/>
              </a:solidFill>
              <a:latin typeface="Arial" pitchFamily="34" charset="0"/>
              <a:cs typeface="Arial" pitchFamily="34" charset="0"/>
            </a:endParaRPr>
          </a:p>
          <a:p>
            <a:pPr eaLnBrk="1" hangingPunct="1"/>
            <a:r>
              <a:rPr lang="pt-BR" sz="1600" dirty="0" err="1" smtClean="0">
                <a:solidFill>
                  <a:schemeClr val="accent1"/>
                </a:solidFill>
                <a:latin typeface="Arial" pitchFamily="34" charset="0"/>
                <a:cs typeface="Arial" pitchFamily="34" charset="0"/>
              </a:rPr>
              <a:t>Computadora</a:t>
            </a:r>
            <a:r>
              <a:rPr lang="pt-BR" sz="1600" dirty="0" smtClean="0">
                <a:solidFill>
                  <a:schemeClr val="accent1"/>
                </a:solidFill>
                <a:latin typeface="Arial" pitchFamily="34" charset="0"/>
                <a:cs typeface="Arial" pitchFamily="34" charset="0"/>
              </a:rPr>
              <a:t> </a:t>
            </a:r>
            <a:r>
              <a:rPr lang="pt-BR" sz="1600" dirty="0">
                <a:solidFill>
                  <a:schemeClr val="accent1"/>
                </a:solidFill>
                <a:latin typeface="Arial" pitchFamily="34" charset="0"/>
                <a:cs typeface="Arial" pitchFamily="34" charset="0"/>
              </a:rPr>
              <a:t>Automática Universal </a:t>
            </a:r>
            <a:r>
              <a:rPr lang="es-ES" sz="1600" dirty="0" smtClean="0">
                <a:solidFill>
                  <a:schemeClr val="accent1"/>
                </a:solidFill>
                <a:latin typeface="Arial" pitchFamily="34" charset="0"/>
                <a:cs typeface="Arial" pitchFamily="34" charset="0"/>
              </a:rPr>
              <a:t>                   </a:t>
            </a:r>
            <a:r>
              <a:rPr lang="es-ES" sz="1600" dirty="0">
                <a:solidFill>
                  <a:schemeClr val="accent1"/>
                </a:solidFill>
                <a:latin typeface="Arial" pitchFamily="34" charset="0"/>
                <a:cs typeface="Arial" pitchFamily="34" charset="0"/>
              </a:rPr>
              <a:t>		</a:t>
            </a:r>
          </a:p>
        </p:txBody>
      </p:sp>
      <p:sp>
        <p:nvSpPr>
          <p:cNvPr id="10245" name="Rectangle 8"/>
          <p:cNvSpPr>
            <a:spLocks noChangeArrowheads="1"/>
          </p:cNvSpPr>
          <p:nvPr/>
        </p:nvSpPr>
        <p:spPr bwMode="auto">
          <a:xfrm>
            <a:off x="3857625" y="2714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pic>
        <p:nvPicPr>
          <p:cNvPr id="10246" name="Picture 11" descr="Maletí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625600"/>
            <a:ext cx="3747120" cy="28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971600" y="1988840"/>
            <a:ext cx="3816424" cy="2585323"/>
          </a:xfrm>
          <a:prstGeom prst="rect">
            <a:avLst/>
          </a:prstGeom>
          <a:noFill/>
        </p:spPr>
        <p:txBody>
          <a:bodyPr wrap="square" rtlCol="0">
            <a:spAutoFit/>
          </a:bodyPr>
          <a:lstStyle/>
          <a:p>
            <a:pPr algn="just"/>
            <a:r>
              <a:rPr lang="es-CO" dirty="0" smtClean="0">
                <a:solidFill>
                  <a:srgbClr val="0000FF"/>
                </a:solidFill>
                <a:latin typeface="Arial" pitchFamily="34" charset="0"/>
                <a:cs typeface="Arial" pitchFamily="34" charset="0"/>
              </a:rPr>
              <a:t>Fue la segunda </a:t>
            </a:r>
            <a:r>
              <a:rPr lang="es-CO" dirty="0">
                <a:solidFill>
                  <a:srgbClr val="0000FF"/>
                </a:solidFill>
                <a:latin typeface="Arial" pitchFamily="34" charset="0"/>
                <a:cs typeface="Arial" pitchFamily="34" charset="0"/>
              </a:rPr>
              <a:t>computadora electrónica </a:t>
            </a:r>
            <a:r>
              <a:rPr lang="es-CO" dirty="0" smtClean="0">
                <a:solidFill>
                  <a:srgbClr val="0000FF"/>
                </a:solidFill>
                <a:latin typeface="Arial" pitchFamily="34" charset="0"/>
                <a:cs typeface="Arial" pitchFamily="34" charset="0"/>
              </a:rPr>
              <a:t>estadounidense, </a:t>
            </a:r>
            <a:r>
              <a:rPr lang="es-CO" dirty="0">
                <a:solidFill>
                  <a:srgbClr val="0000FF"/>
                </a:solidFill>
                <a:latin typeface="Arial" pitchFamily="34" charset="0"/>
                <a:cs typeface="Arial" pitchFamily="34" charset="0"/>
              </a:rPr>
              <a:t>donó a la universidad de Harvard y </a:t>
            </a:r>
            <a:r>
              <a:rPr lang="es-CO" dirty="0" smtClean="0">
                <a:solidFill>
                  <a:srgbClr val="0000FF"/>
                </a:solidFill>
                <a:latin typeface="Arial" pitchFamily="34" charset="0"/>
                <a:cs typeface="Arial" pitchFamily="34" charset="0"/>
              </a:rPr>
              <a:t>Pensilvania.</a:t>
            </a:r>
          </a:p>
          <a:p>
            <a:pPr algn="just"/>
            <a:endParaRPr lang="es-CO" dirty="0" smtClean="0">
              <a:solidFill>
                <a:srgbClr val="0000FF"/>
              </a:solidFill>
              <a:latin typeface="Arial" pitchFamily="34" charset="0"/>
              <a:cs typeface="Arial" pitchFamily="34" charset="0"/>
            </a:endParaRPr>
          </a:p>
          <a:p>
            <a:pPr algn="just"/>
            <a:r>
              <a:rPr lang="es-CO" dirty="0" smtClean="0">
                <a:solidFill>
                  <a:srgbClr val="0000FF"/>
                </a:solidFill>
                <a:latin typeface="Arial" pitchFamily="34" charset="0"/>
                <a:cs typeface="Arial" pitchFamily="34" charset="0"/>
              </a:rPr>
              <a:t>Creada por  </a:t>
            </a:r>
            <a:r>
              <a:rPr lang="es-CO" dirty="0">
                <a:solidFill>
                  <a:srgbClr val="0000FF"/>
                </a:solidFill>
                <a:latin typeface="Arial" pitchFamily="34" charset="0"/>
                <a:cs typeface="Arial" pitchFamily="34" charset="0"/>
              </a:rPr>
              <a:t>por la división </a:t>
            </a:r>
            <a:r>
              <a:rPr lang="es-CO" dirty="0" smtClean="0">
                <a:solidFill>
                  <a:srgbClr val="0000FF"/>
                </a:solidFill>
                <a:latin typeface="Arial" pitchFamily="34" charset="0"/>
                <a:cs typeface="Arial" pitchFamily="34" charset="0"/>
              </a:rPr>
              <a:t>	 </a:t>
            </a:r>
            <a:r>
              <a:rPr lang="es-CO" dirty="0" err="1" smtClean="0">
                <a:solidFill>
                  <a:srgbClr val="0000FF"/>
                </a:solidFill>
                <a:latin typeface="Arial" pitchFamily="34" charset="0"/>
                <a:cs typeface="Arial" pitchFamily="34" charset="0"/>
              </a:rPr>
              <a:t>UNIVACde</a:t>
            </a:r>
            <a:r>
              <a:rPr lang="es-CO" dirty="0">
                <a:solidFill>
                  <a:srgbClr val="0000FF"/>
                </a:solidFill>
                <a:latin typeface="Arial" pitchFamily="34" charset="0"/>
                <a:cs typeface="Arial" pitchFamily="34" charset="0"/>
              </a:rPr>
              <a:t> </a:t>
            </a:r>
            <a:r>
              <a:rPr lang="es-CO" dirty="0" smtClean="0">
                <a:solidFill>
                  <a:srgbClr val="0000FF"/>
                </a:solidFill>
                <a:latin typeface="Arial" pitchFamily="34" charset="0"/>
                <a:cs typeface="Arial" pitchFamily="34" charset="0"/>
              </a:rPr>
              <a:t>Remington Rand (sucesora </a:t>
            </a:r>
            <a:r>
              <a:rPr lang="es-CO" dirty="0">
                <a:solidFill>
                  <a:srgbClr val="0000FF"/>
                </a:solidFill>
                <a:latin typeface="Arial" pitchFamily="34" charset="0"/>
                <a:cs typeface="Arial" pitchFamily="34" charset="0"/>
              </a:rPr>
              <a:t>de la </a:t>
            </a:r>
            <a:r>
              <a:rPr lang="es-CO" dirty="0" err="1" smtClean="0">
                <a:solidFill>
                  <a:srgbClr val="0000FF"/>
                </a:solidFill>
                <a:latin typeface="Arial" pitchFamily="34" charset="0"/>
                <a:cs typeface="Arial" pitchFamily="34" charset="0"/>
              </a:rPr>
              <a:t>Eckert-Mauchly</a:t>
            </a:r>
            <a:r>
              <a:rPr lang="es-CO" dirty="0" smtClean="0">
                <a:solidFill>
                  <a:srgbClr val="0000FF"/>
                </a:solidFill>
                <a:latin typeface="Arial" pitchFamily="34" charset="0"/>
                <a:cs typeface="Arial" pitchFamily="34" charset="0"/>
              </a:rPr>
              <a:t> </a:t>
            </a:r>
            <a:r>
              <a:rPr lang="es-CO" dirty="0" err="1" smtClean="0">
                <a:solidFill>
                  <a:srgbClr val="0000FF"/>
                </a:solidFill>
                <a:latin typeface="Arial" pitchFamily="34" charset="0"/>
                <a:cs typeface="Arial" pitchFamily="34" charset="0"/>
              </a:rPr>
              <a:t>computer</a:t>
            </a:r>
            <a:r>
              <a:rPr lang="es-CO" dirty="0" smtClean="0">
                <a:solidFill>
                  <a:srgbClr val="0000FF"/>
                </a:solidFill>
                <a:latin typeface="Arial" pitchFamily="34" charset="0"/>
                <a:cs typeface="Arial" pitchFamily="34" charset="0"/>
              </a:rPr>
              <a:t> </a:t>
            </a:r>
            <a:r>
              <a:rPr lang="es-CO" dirty="0" err="1" smtClean="0">
                <a:solidFill>
                  <a:srgbClr val="0000FF"/>
                </a:solidFill>
                <a:latin typeface="Arial" pitchFamily="34" charset="0"/>
                <a:cs typeface="Arial" pitchFamily="34" charset="0"/>
              </a:rPr>
              <a:t>corporation</a:t>
            </a:r>
            <a:r>
              <a:rPr lang="es-CO" dirty="0" smtClean="0">
                <a:solidFill>
                  <a:srgbClr val="0000FF"/>
                </a:solidFill>
                <a:latin typeface="Arial" pitchFamily="34" charset="0"/>
                <a:cs typeface="Arial" pitchFamily="34" charset="0"/>
              </a:rPr>
              <a:t>)</a:t>
            </a:r>
            <a:endParaRPr lang="es-CO" dirty="0">
              <a:solidFill>
                <a:srgbClr val="0000FF"/>
              </a:solidFill>
              <a:latin typeface="Arial" pitchFamily="34" charset="0"/>
              <a:cs typeface="Arial" pitchFamily="34" charset="0"/>
            </a:endParaRPr>
          </a:p>
        </p:txBody>
      </p:sp>
      <p:sp>
        <p:nvSpPr>
          <p:cNvPr id="8" name="Text Box 3"/>
          <p:cNvSpPr txBox="1">
            <a:spLocks noChangeArrowheads="1"/>
          </p:cNvSpPr>
          <p:nvPr/>
        </p:nvSpPr>
        <p:spPr bwMode="auto">
          <a:xfrm>
            <a:off x="517530" y="476672"/>
            <a:ext cx="41264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EVOLUCIÓN HISTÓRICA DEL SISTEMA OPERATIVO</a:t>
            </a:r>
            <a:endParaRPr lang="es-ES" sz="1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243450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a:spLocks noChangeArrowheads="1"/>
          </p:cNvSpPr>
          <p:nvPr/>
        </p:nvSpPr>
        <p:spPr bwMode="auto">
          <a:xfrm>
            <a:off x="3767138" y="2290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sp>
        <p:nvSpPr>
          <p:cNvPr id="10244" name="Text Box 7"/>
          <p:cNvSpPr txBox="1">
            <a:spLocks noChangeArrowheads="1"/>
          </p:cNvSpPr>
          <p:nvPr/>
        </p:nvSpPr>
        <p:spPr bwMode="auto">
          <a:xfrm>
            <a:off x="5532914" y="1052736"/>
            <a:ext cx="34031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800" b="1" dirty="0">
                <a:solidFill>
                  <a:srgbClr val="92D050"/>
                </a:solidFill>
              </a:rPr>
              <a:t>IBM </a:t>
            </a:r>
            <a:r>
              <a:rPr lang="es-ES" sz="1800" b="1" dirty="0" smtClean="0">
                <a:solidFill>
                  <a:srgbClr val="92D050"/>
                </a:solidFill>
              </a:rPr>
              <a:t>S/360</a:t>
            </a:r>
            <a:r>
              <a:rPr lang="es-ES" sz="1800" b="1" dirty="0">
                <a:solidFill>
                  <a:srgbClr val="92D050"/>
                </a:solidFill>
                <a:latin typeface="Arial" pitchFamily="34" charset="0"/>
                <a:cs typeface="Arial" pitchFamily="34" charset="0"/>
              </a:rPr>
              <a:t>				</a:t>
            </a:r>
          </a:p>
        </p:txBody>
      </p:sp>
      <p:sp>
        <p:nvSpPr>
          <p:cNvPr id="10245" name="Rectangle 8"/>
          <p:cNvSpPr>
            <a:spLocks noChangeArrowheads="1"/>
          </p:cNvSpPr>
          <p:nvPr/>
        </p:nvSpPr>
        <p:spPr bwMode="auto">
          <a:xfrm>
            <a:off x="3857625" y="2714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pic>
        <p:nvPicPr>
          <p:cNvPr id="10247" name="Picture 12" descr="Maletí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2914" y="1784394"/>
            <a:ext cx="243840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CuadroTexto"/>
          <p:cNvSpPr txBox="1"/>
          <p:nvPr/>
        </p:nvSpPr>
        <p:spPr>
          <a:xfrm>
            <a:off x="611560" y="1277625"/>
            <a:ext cx="4248472" cy="3139321"/>
          </a:xfrm>
          <a:prstGeom prst="rect">
            <a:avLst/>
          </a:prstGeom>
          <a:noFill/>
        </p:spPr>
        <p:txBody>
          <a:bodyPr wrap="square" rtlCol="0">
            <a:spAutoFit/>
          </a:bodyPr>
          <a:lstStyle/>
          <a:p>
            <a:pPr algn="just"/>
            <a:r>
              <a:rPr lang="es-CO" dirty="0" smtClean="0">
                <a:solidFill>
                  <a:srgbClr val="0000FF"/>
                </a:solidFill>
                <a:latin typeface="Arial" pitchFamily="34" charset="0"/>
                <a:cs typeface="Arial" pitchFamily="34" charset="0"/>
              </a:rPr>
              <a:t>Fue </a:t>
            </a:r>
            <a:r>
              <a:rPr lang="es-CO" dirty="0">
                <a:solidFill>
                  <a:srgbClr val="0000FF"/>
                </a:solidFill>
                <a:latin typeface="Arial" pitchFamily="34" charset="0"/>
                <a:cs typeface="Arial" pitchFamily="34" charset="0"/>
              </a:rPr>
              <a:t>el primer ordenador en usar microprogramación, y creó el concepto de arquitectura de familia. </a:t>
            </a:r>
            <a:endParaRPr lang="es-CO" dirty="0" smtClean="0">
              <a:solidFill>
                <a:srgbClr val="0000FF"/>
              </a:solidFill>
              <a:latin typeface="Arial" pitchFamily="34" charset="0"/>
              <a:cs typeface="Arial" pitchFamily="34" charset="0"/>
            </a:endParaRPr>
          </a:p>
          <a:p>
            <a:pPr algn="just"/>
            <a:r>
              <a:rPr lang="es-CO" dirty="0" smtClean="0">
                <a:solidFill>
                  <a:srgbClr val="0000FF"/>
                </a:solidFill>
                <a:latin typeface="Arial" pitchFamily="34" charset="0"/>
                <a:cs typeface="Arial" pitchFamily="34" charset="0"/>
              </a:rPr>
              <a:t>La </a:t>
            </a:r>
            <a:r>
              <a:rPr lang="es-CO" dirty="0">
                <a:solidFill>
                  <a:srgbClr val="0000FF"/>
                </a:solidFill>
                <a:latin typeface="Arial" pitchFamily="34" charset="0"/>
                <a:cs typeface="Arial" pitchFamily="34" charset="0"/>
              </a:rPr>
              <a:t>familia del 360 consistió en 6 ordenadores que podían hacer uso del mismo </a:t>
            </a:r>
            <a:r>
              <a:rPr lang="es-CO" dirty="0" smtClean="0">
                <a:solidFill>
                  <a:srgbClr val="0000FF"/>
                </a:solidFill>
                <a:latin typeface="Arial" pitchFamily="34" charset="0"/>
                <a:cs typeface="Arial" pitchFamily="34" charset="0"/>
              </a:rPr>
              <a:t>software</a:t>
            </a:r>
            <a:r>
              <a:rPr lang="es-CO" dirty="0">
                <a:solidFill>
                  <a:srgbClr val="0000FF"/>
                </a:solidFill>
                <a:latin typeface="Arial" pitchFamily="34" charset="0"/>
                <a:cs typeface="Arial" pitchFamily="34" charset="0"/>
              </a:rPr>
              <a:t> y los mismos periféricos. </a:t>
            </a:r>
            <a:endParaRPr lang="es-CO" dirty="0" smtClean="0">
              <a:solidFill>
                <a:srgbClr val="0000FF"/>
              </a:solidFill>
              <a:latin typeface="Arial" pitchFamily="34" charset="0"/>
              <a:cs typeface="Arial" pitchFamily="34" charset="0"/>
            </a:endParaRPr>
          </a:p>
          <a:p>
            <a:pPr algn="just"/>
            <a:r>
              <a:rPr lang="es-CO" dirty="0" smtClean="0">
                <a:solidFill>
                  <a:srgbClr val="0000FF"/>
                </a:solidFill>
                <a:latin typeface="Arial" pitchFamily="34" charset="0"/>
                <a:cs typeface="Arial" pitchFamily="34" charset="0"/>
              </a:rPr>
              <a:t>El </a:t>
            </a:r>
            <a:r>
              <a:rPr lang="es-CO" dirty="0">
                <a:solidFill>
                  <a:srgbClr val="0000FF"/>
                </a:solidFill>
                <a:latin typeface="Arial" pitchFamily="34" charset="0"/>
                <a:cs typeface="Arial" pitchFamily="34" charset="0"/>
              </a:rPr>
              <a:t>sistema también hizo popular la computación remota, con </a:t>
            </a:r>
            <a:r>
              <a:rPr lang="es-CO" dirty="0" smtClean="0">
                <a:solidFill>
                  <a:srgbClr val="0000FF"/>
                </a:solidFill>
                <a:latin typeface="Arial" pitchFamily="34" charset="0"/>
                <a:cs typeface="Arial" pitchFamily="34" charset="0"/>
              </a:rPr>
              <a:t>terminales conectados </a:t>
            </a:r>
            <a:r>
              <a:rPr lang="es-CO" dirty="0">
                <a:solidFill>
                  <a:srgbClr val="0000FF"/>
                </a:solidFill>
                <a:latin typeface="Arial" pitchFamily="34" charset="0"/>
                <a:cs typeface="Arial" pitchFamily="34" charset="0"/>
              </a:rPr>
              <a:t>a un servidor, por medio de una línea telefónica. </a:t>
            </a:r>
          </a:p>
        </p:txBody>
      </p:sp>
      <p:sp>
        <p:nvSpPr>
          <p:cNvPr id="8" name="Text Box 3"/>
          <p:cNvSpPr txBox="1">
            <a:spLocks noChangeArrowheads="1"/>
          </p:cNvSpPr>
          <p:nvPr/>
        </p:nvSpPr>
        <p:spPr bwMode="auto">
          <a:xfrm>
            <a:off x="517530" y="476672"/>
            <a:ext cx="41264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EVOLUCIÓN HISTÓRICA DEL SISTEMA OPERATIVO</a:t>
            </a:r>
            <a:endParaRPr lang="es-ES" sz="1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193769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a:spLocks noChangeArrowheads="1"/>
          </p:cNvSpPr>
          <p:nvPr/>
        </p:nvSpPr>
        <p:spPr bwMode="auto">
          <a:xfrm>
            <a:off x="3767138" y="2290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sp>
        <p:nvSpPr>
          <p:cNvPr id="10244" name="Text Box 7"/>
          <p:cNvSpPr txBox="1">
            <a:spLocks noChangeArrowheads="1"/>
          </p:cNvSpPr>
          <p:nvPr/>
        </p:nvSpPr>
        <p:spPr bwMode="auto">
          <a:xfrm>
            <a:off x="5532914" y="1052736"/>
            <a:ext cx="34031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800" b="1" dirty="0" smtClean="0">
                <a:solidFill>
                  <a:schemeClr val="accent1"/>
                </a:solidFill>
                <a:latin typeface="Arial" pitchFamily="34" charset="0"/>
                <a:cs typeface="Arial" pitchFamily="34" charset="0"/>
              </a:rPr>
              <a:t>1971 chip INTEL</a:t>
            </a:r>
            <a:r>
              <a:rPr lang="es-ES" sz="1800" b="1" dirty="0">
                <a:solidFill>
                  <a:schemeClr val="accent1"/>
                </a:solidFill>
                <a:latin typeface="Arial" pitchFamily="34" charset="0"/>
                <a:cs typeface="Arial" pitchFamily="34" charset="0"/>
              </a:rPr>
              <a:t>				</a:t>
            </a:r>
          </a:p>
        </p:txBody>
      </p:sp>
      <p:sp>
        <p:nvSpPr>
          <p:cNvPr id="10245" name="Rectangle 8"/>
          <p:cNvSpPr>
            <a:spLocks noChangeArrowheads="1"/>
          </p:cNvSpPr>
          <p:nvPr/>
        </p:nvSpPr>
        <p:spPr bwMode="auto">
          <a:xfrm>
            <a:off x="3857625" y="2714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sp>
        <p:nvSpPr>
          <p:cNvPr id="9" name="8 CuadroTexto"/>
          <p:cNvSpPr txBox="1"/>
          <p:nvPr/>
        </p:nvSpPr>
        <p:spPr>
          <a:xfrm>
            <a:off x="611560" y="1277625"/>
            <a:ext cx="4248472" cy="2031325"/>
          </a:xfrm>
          <a:prstGeom prst="rect">
            <a:avLst/>
          </a:prstGeom>
          <a:noFill/>
        </p:spPr>
        <p:txBody>
          <a:bodyPr wrap="square" rtlCol="0">
            <a:spAutoFit/>
          </a:bodyPr>
          <a:lstStyle/>
          <a:p>
            <a:pPr algn="just"/>
            <a:r>
              <a:rPr lang="es-CO" dirty="0">
                <a:solidFill>
                  <a:srgbClr val="0000FF"/>
                </a:solidFill>
                <a:latin typeface="Arial" pitchFamily="34" charset="0"/>
                <a:cs typeface="Arial" pitchFamily="34" charset="0"/>
              </a:rPr>
              <a:t>El </a:t>
            </a:r>
            <a:r>
              <a:rPr lang="es-CO" b="1" dirty="0">
                <a:solidFill>
                  <a:srgbClr val="0000FF"/>
                </a:solidFill>
                <a:latin typeface="Arial" pitchFamily="34" charset="0"/>
                <a:cs typeface="Arial" pitchFamily="34" charset="0"/>
              </a:rPr>
              <a:t>Intel 4004</a:t>
            </a:r>
            <a:r>
              <a:rPr lang="es-CO" dirty="0">
                <a:solidFill>
                  <a:srgbClr val="0000FF"/>
                </a:solidFill>
                <a:latin typeface="Arial" pitchFamily="34" charset="0"/>
                <a:cs typeface="Arial" pitchFamily="34" charset="0"/>
              </a:rPr>
              <a:t> (</a:t>
            </a:r>
            <a:r>
              <a:rPr lang="es-CO" b="1" dirty="0">
                <a:solidFill>
                  <a:srgbClr val="0000FF"/>
                </a:solidFill>
                <a:latin typeface="Arial" pitchFamily="34" charset="0"/>
                <a:cs typeface="Arial" pitchFamily="34" charset="0"/>
              </a:rPr>
              <a:t>i4004</a:t>
            </a:r>
            <a:r>
              <a:rPr lang="es-CO" dirty="0">
                <a:solidFill>
                  <a:srgbClr val="0000FF"/>
                </a:solidFill>
                <a:latin typeface="Arial" pitchFamily="34" charset="0"/>
                <a:cs typeface="Arial" pitchFamily="34" charset="0"/>
              </a:rPr>
              <a:t>), </a:t>
            </a:r>
            <a:r>
              <a:rPr lang="es-CO" dirty="0" smtClean="0">
                <a:solidFill>
                  <a:srgbClr val="0000FF"/>
                </a:solidFill>
                <a:latin typeface="Arial" pitchFamily="34" charset="0"/>
                <a:cs typeface="Arial" pitchFamily="34" charset="0"/>
              </a:rPr>
              <a:t>unidad central de proceso de 4 bits, siendo el  primer </a:t>
            </a:r>
            <a:r>
              <a:rPr lang="es-CO" dirty="0" err="1" smtClean="0">
                <a:solidFill>
                  <a:srgbClr val="0000FF"/>
                </a:solidFill>
                <a:latin typeface="Arial" pitchFamily="34" charset="0"/>
                <a:cs typeface="Arial" pitchFamily="34" charset="0"/>
              </a:rPr>
              <a:t>mircroprocesador</a:t>
            </a:r>
            <a:r>
              <a:rPr lang="es-CO" dirty="0" smtClean="0">
                <a:solidFill>
                  <a:srgbClr val="0000FF"/>
                </a:solidFill>
                <a:latin typeface="Arial" pitchFamily="34" charset="0"/>
                <a:cs typeface="Arial" pitchFamily="34" charset="0"/>
              </a:rPr>
              <a:t> en un simple chip, así </a:t>
            </a:r>
            <a:r>
              <a:rPr lang="es-CO" dirty="0">
                <a:solidFill>
                  <a:srgbClr val="0000FF"/>
                </a:solidFill>
                <a:latin typeface="Arial" pitchFamily="34" charset="0"/>
                <a:cs typeface="Arial" pitchFamily="34" charset="0"/>
              </a:rPr>
              <a:t>como el primero disponible comercialmente. </a:t>
            </a:r>
            <a:endParaRPr lang="es-CO" dirty="0" smtClean="0">
              <a:solidFill>
                <a:srgbClr val="0000FF"/>
              </a:solidFill>
              <a:latin typeface="Arial" pitchFamily="34" charset="0"/>
              <a:cs typeface="Arial" pitchFamily="34" charset="0"/>
            </a:endParaRPr>
          </a:p>
          <a:p>
            <a:pPr algn="just"/>
            <a:endParaRPr lang="es-CO" dirty="0" smtClean="0">
              <a:solidFill>
                <a:srgbClr val="0000FF"/>
              </a:solidFill>
              <a:latin typeface="Arial" pitchFamily="34" charset="0"/>
              <a:cs typeface="Arial" pitchFamily="34" charset="0"/>
            </a:endParaRPr>
          </a:p>
          <a:p>
            <a:pPr algn="just"/>
            <a:r>
              <a:rPr lang="es-CO" dirty="0" smtClean="0">
                <a:solidFill>
                  <a:srgbClr val="0000FF"/>
                </a:solidFill>
                <a:latin typeface="Arial" pitchFamily="34" charset="0"/>
                <a:cs typeface="Arial" pitchFamily="34" charset="0"/>
              </a:rPr>
              <a:t>Producido por INTEL 1971-81.</a:t>
            </a:r>
          </a:p>
        </p:txBody>
      </p:sp>
      <p:pic>
        <p:nvPicPr>
          <p:cNvPr id="8" name="Picture 15" descr="Maletí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520" y="1704033"/>
            <a:ext cx="2751138" cy="255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
          <p:cNvSpPr txBox="1">
            <a:spLocks noChangeArrowheads="1"/>
          </p:cNvSpPr>
          <p:nvPr/>
        </p:nvSpPr>
        <p:spPr bwMode="auto">
          <a:xfrm>
            <a:off x="517530" y="476672"/>
            <a:ext cx="41264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EVOLUCIÓN HISTÓRICA DEL SISTEMA OPERATIVO</a:t>
            </a:r>
            <a:endParaRPr lang="es-ES" sz="1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429977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ChangeArrowheads="1"/>
          </p:cNvSpPr>
          <p:nvPr/>
        </p:nvSpPr>
        <p:spPr bwMode="auto">
          <a:xfrm>
            <a:off x="3767138" y="2290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sp>
        <p:nvSpPr>
          <p:cNvPr id="11268" name="Text Box 5"/>
          <p:cNvSpPr txBox="1">
            <a:spLocks noChangeArrowheads="1"/>
          </p:cNvSpPr>
          <p:nvPr/>
        </p:nvSpPr>
        <p:spPr bwMode="auto">
          <a:xfrm>
            <a:off x="1463366" y="4941168"/>
            <a:ext cx="6629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800" dirty="0" smtClean="0">
                <a:solidFill>
                  <a:schemeClr val="accent1"/>
                </a:solidFill>
                <a:latin typeface="Arial" pitchFamily="34" charset="0"/>
                <a:cs typeface="Arial" pitchFamily="34" charset="0"/>
              </a:rPr>
              <a:t>1976</a:t>
            </a:r>
            <a:endParaRPr lang="es-ES" sz="1800" dirty="0">
              <a:solidFill>
                <a:schemeClr val="accent1"/>
              </a:solidFill>
              <a:latin typeface="Arial" pitchFamily="34" charset="0"/>
              <a:cs typeface="Arial" pitchFamily="34" charset="0"/>
            </a:endParaRPr>
          </a:p>
          <a:p>
            <a:pPr eaLnBrk="1" hangingPunct="1"/>
            <a:r>
              <a:rPr lang="es-ES" sz="1800" dirty="0" smtClean="0">
                <a:solidFill>
                  <a:schemeClr val="accent1"/>
                </a:solidFill>
                <a:latin typeface="Arial" pitchFamily="34" charset="0"/>
                <a:cs typeface="Arial" pitchFamily="34" charset="0"/>
              </a:rPr>
              <a:t>Apple</a:t>
            </a:r>
            <a:endParaRPr lang="es-ES" sz="1800" dirty="0">
              <a:solidFill>
                <a:schemeClr val="accent1"/>
              </a:solidFill>
              <a:latin typeface="Arial" pitchFamily="34" charset="0"/>
              <a:cs typeface="Arial" pitchFamily="34" charset="0"/>
            </a:endParaRPr>
          </a:p>
          <a:p>
            <a:pPr eaLnBrk="1" hangingPunct="1"/>
            <a:r>
              <a:rPr lang="es-ES" sz="1800" dirty="0">
                <a:solidFill>
                  <a:schemeClr val="accent1"/>
                </a:solidFill>
                <a:latin typeface="Arial" pitchFamily="34" charset="0"/>
                <a:cs typeface="Arial" pitchFamily="34" charset="0"/>
              </a:rPr>
              <a:t>			</a:t>
            </a:r>
          </a:p>
        </p:txBody>
      </p:sp>
      <p:sp>
        <p:nvSpPr>
          <p:cNvPr id="11269" name="Rectangle 6"/>
          <p:cNvSpPr>
            <a:spLocks noChangeArrowheads="1"/>
          </p:cNvSpPr>
          <p:nvPr/>
        </p:nvSpPr>
        <p:spPr bwMode="auto">
          <a:xfrm>
            <a:off x="3857625" y="2714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sp>
        <p:nvSpPr>
          <p:cNvPr id="11270" name="Rectangle 11"/>
          <p:cNvSpPr>
            <a:spLocks noChangeArrowheads="1"/>
          </p:cNvSpPr>
          <p:nvPr/>
        </p:nvSpPr>
        <p:spPr bwMode="auto">
          <a:xfrm>
            <a:off x="3857625" y="2714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pic>
        <p:nvPicPr>
          <p:cNvPr id="11271" name="Picture 10" descr="computado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55576" y="1988344"/>
            <a:ext cx="259238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angle 13"/>
          <p:cNvSpPr>
            <a:spLocks noChangeArrowheads="1"/>
          </p:cNvSpPr>
          <p:nvPr/>
        </p:nvSpPr>
        <p:spPr bwMode="auto">
          <a:xfrm>
            <a:off x="3429000" y="228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sp>
        <p:nvSpPr>
          <p:cNvPr id="10" name="9 CuadroTexto"/>
          <p:cNvSpPr txBox="1"/>
          <p:nvPr/>
        </p:nvSpPr>
        <p:spPr>
          <a:xfrm>
            <a:off x="3870201" y="1916832"/>
            <a:ext cx="4248472" cy="2492990"/>
          </a:xfrm>
          <a:prstGeom prst="rect">
            <a:avLst/>
          </a:prstGeom>
          <a:noFill/>
        </p:spPr>
        <p:txBody>
          <a:bodyPr wrap="square" rtlCol="0">
            <a:spAutoFit/>
          </a:bodyPr>
          <a:lstStyle/>
          <a:p>
            <a:pPr algn="just"/>
            <a:r>
              <a:rPr lang="es-CO" dirty="0" smtClean="0">
                <a:solidFill>
                  <a:srgbClr val="0000FF"/>
                </a:solidFill>
                <a:latin typeface="Arial" pitchFamily="34" charset="0"/>
                <a:cs typeface="Arial" pitchFamily="34" charset="0"/>
              </a:rPr>
              <a:t>El</a:t>
            </a:r>
            <a:r>
              <a:rPr lang="es-CO" dirty="0">
                <a:solidFill>
                  <a:srgbClr val="0000FF"/>
                </a:solidFill>
                <a:latin typeface="Arial" pitchFamily="34" charset="0"/>
                <a:cs typeface="Arial" pitchFamily="34" charset="0"/>
              </a:rPr>
              <a:t> </a:t>
            </a:r>
            <a:r>
              <a:rPr lang="es-CO" dirty="0" smtClean="0">
                <a:solidFill>
                  <a:srgbClr val="0000FF"/>
                </a:solidFill>
                <a:latin typeface="Arial" pitchFamily="34" charset="0"/>
                <a:cs typeface="Arial" pitchFamily="34" charset="0"/>
              </a:rPr>
              <a:t>1 de abril de</a:t>
            </a:r>
            <a:r>
              <a:rPr lang="es-CO" dirty="0">
                <a:solidFill>
                  <a:srgbClr val="0000FF"/>
                </a:solidFill>
                <a:latin typeface="Arial" pitchFamily="34" charset="0"/>
                <a:cs typeface="Arial" pitchFamily="34" charset="0"/>
              </a:rPr>
              <a:t> de 1976, </a:t>
            </a:r>
            <a:r>
              <a:rPr lang="es-CO" dirty="0" smtClean="0">
                <a:solidFill>
                  <a:srgbClr val="0000FF"/>
                </a:solidFill>
                <a:latin typeface="Arial" pitchFamily="34" charset="0"/>
                <a:cs typeface="Arial" pitchFamily="34" charset="0"/>
              </a:rPr>
              <a:t>se crea Apple </a:t>
            </a:r>
            <a:r>
              <a:rPr lang="es-CO" dirty="0" err="1">
                <a:solidFill>
                  <a:srgbClr val="0000FF"/>
                </a:solidFill>
                <a:latin typeface="Arial" pitchFamily="34" charset="0"/>
                <a:cs typeface="Arial" pitchFamily="34" charset="0"/>
              </a:rPr>
              <a:t>Computer</a:t>
            </a:r>
            <a:r>
              <a:rPr lang="es-CO" dirty="0">
                <a:solidFill>
                  <a:srgbClr val="0000FF"/>
                </a:solidFill>
                <a:latin typeface="Arial" pitchFamily="34" charset="0"/>
                <a:cs typeface="Arial" pitchFamily="34" charset="0"/>
              </a:rPr>
              <a:t>, a través de </a:t>
            </a:r>
            <a:r>
              <a:rPr lang="es-CO" dirty="0" smtClean="0">
                <a:solidFill>
                  <a:srgbClr val="0000FF"/>
                </a:solidFill>
                <a:latin typeface="Arial" pitchFamily="34" charset="0"/>
                <a:cs typeface="Arial" pitchFamily="34" charset="0"/>
              </a:rPr>
              <a:t>un contrato</a:t>
            </a:r>
            <a:r>
              <a:rPr lang="es-CO" dirty="0">
                <a:solidFill>
                  <a:srgbClr val="0000FF"/>
                </a:solidFill>
                <a:latin typeface="Arial" pitchFamily="34" charset="0"/>
                <a:cs typeface="Arial" pitchFamily="34" charset="0"/>
              </a:rPr>
              <a:t> firmado, </a:t>
            </a:r>
            <a:r>
              <a:rPr lang="es-CO" dirty="0" smtClean="0">
                <a:solidFill>
                  <a:srgbClr val="0000FF"/>
                </a:solidFill>
                <a:latin typeface="Arial" pitchFamily="34" charset="0"/>
                <a:cs typeface="Arial" pitchFamily="34" charset="0"/>
              </a:rPr>
              <a:t>entre </a:t>
            </a:r>
            <a:r>
              <a:rPr lang="es-CO" dirty="0">
                <a:solidFill>
                  <a:srgbClr val="0000FF"/>
                </a:solidFill>
                <a:latin typeface="Arial" pitchFamily="34" charset="0"/>
                <a:cs typeface="Arial" pitchFamily="34" charset="0"/>
              </a:rPr>
              <a:t>Steve Jobs </a:t>
            </a:r>
            <a:r>
              <a:rPr lang="es-CO" dirty="0" smtClean="0">
                <a:solidFill>
                  <a:srgbClr val="0000FF"/>
                </a:solidFill>
                <a:latin typeface="Arial" pitchFamily="34" charset="0"/>
                <a:cs typeface="Arial" pitchFamily="34" charset="0"/>
              </a:rPr>
              <a:t> y  Mike </a:t>
            </a:r>
            <a:r>
              <a:rPr lang="es-CO" dirty="0" err="1" smtClean="0">
                <a:solidFill>
                  <a:srgbClr val="0000FF"/>
                </a:solidFill>
                <a:latin typeface="Arial" pitchFamily="34" charset="0"/>
                <a:cs typeface="Arial" pitchFamily="34" charset="0"/>
              </a:rPr>
              <a:t>Markkula</a:t>
            </a:r>
            <a:r>
              <a:rPr lang="es-CO" dirty="0" smtClean="0">
                <a:solidFill>
                  <a:srgbClr val="0000FF"/>
                </a:solidFill>
                <a:latin typeface="Arial" pitchFamily="34" charset="0"/>
                <a:cs typeface="Arial" pitchFamily="34" charset="0"/>
              </a:rPr>
              <a:t> el </a:t>
            </a:r>
            <a:r>
              <a:rPr lang="es-CO" dirty="0">
                <a:solidFill>
                  <a:srgbClr val="0000FF"/>
                </a:solidFill>
                <a:latin typeface="Arial" pitchFamily="34" charset="0"/>
                <a:cs typeface="Arial" pitchFamily="34" charset="0"/>
              </a:rPr>
              <a:t>mismo, se subastó el 13 de diciembre de 2011 en Nueva York, que tuvo como base un valor inicial de entre 100 y 150 mil </a:t>
            </a:r>
            <a:r>
              <a:rPr lang="es-CO" dirty="0" smtClean="0">
                <a:solidFill>
                  <a:srgbClr val="0000FF"/>
                </a:solidFill>
                <a:latin typeface="Arial" pitchFamily="34" charset="0"/>
                <a:cs typeface="Arial" pitchFamily="34" charset="0"/>
              </a:rPr>
              <a:t>dólares.</a:t>
            </a:r>
            <a:endParaRPr lang="es-CO" baseline="30000" dirty="0" smtClean="0">
              <a:solidFill>
                <a:srgbClr val="0000FF"/>
              </a:solidFill>
              <a:latin typeface="Arial" pitchFamily="34" charset="0"/>
              <a:cs typeface="Arial" pitchFamily="34" charset="0"/>
            </a:endParaRPr>
          </a:p>
          <a:p>
            <a:pPr algn="just"/>
            <a:endParaRPr lang="es-CO" baseline="30000" dirty="0" smtClean="0">
              <a:solidFill>
                <a:srgbClr val="0000FF"/>
              </a:solidFill>
              <a:latin typeface="Arial" pitchFamily="34" charset="0"/>
              <a:cs typeface="Arial" pitchFamily="34" charset="0"/>
            </a:endParaRPr>
          </a:p>
          <a:p>
            <a:pPr algn="just"/>
            <a:r>
              <a:rPr lang="es-CO" dirty="0" smtClean="0">
                <a:solidFill>
                  <a:srgbClr val="0000FF"/>
                </a:solidFill>
                <a:latin typeface="Arial" pitchFamily="34" charset="0"/>
                <a:cs typeface="Arial" pitchFamily="34" charset="0"/>
              </a:rPr>
              <a:t>Creador Steve Jobs y Steve </a:t>
            </a:r>
            <a:r>
              <a:rPr lang="es-CO" dirty="0" err="1" smtClean="0">
                <a:solidFill>
                  <a:srgbClr val="0000FF"/>
                </a:solidFill>
                <a:latin typeface="Arial" pitchFamily="34" charset="0"/>
                <a:cs typeface="Arial" pitchFamily="34" charset="0"/>
              </a:rPr>
              <a:t>Wozniak</a:t>
            </a:r>
            <a:r>
              <a:rPr lang="es-CO" dirty="0" smtClean="0">
                <a:solidFill>
                  <a:srgbClr val="0000FF"/>
                </a:solidFill>
                <a:latin typeface="Arial" pitchFamily="34" charset="0"/>
                <a:cs typeface="Arial" pitchFamily="34" charset="0"/>
              </a:rPr>
              <a:t>.</a:t>
            </a:r>
          </a:p>
        </p:txBody>
      </p:sp>
      <p:sp>
        <p:nvSpPr>
          <p:cNvPr id="11" name="Text Box 3"/>
          <p:cNvSpPr txBox="1">
            <a:spLocks noChangeArrowheads="1"/>
          </p:cNvSpPr>
          <p:nvPr/>
        </p:nvSpPr>
        <p:spPr bwMode="auto">
          <a:xfrm>
            <a:off x="517530" y="476672"/>
            <a:ext cx="41264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EVOLUCIÓN HISTÓRICA DEL SISTEMA OPERATIVO</a:t>
            </a:r>
            <a:endParaRPr lang="es-ES" sz="1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886275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TotalTime>
  <Words>2016</Words>
  <Application>Microsoft Office PowerPoint</Application>
  <PresentationFormat>Presentación en pantalla (4:3)</PresentationFormat>
  <Paragraphs>225</Paragraphs>
  <Slides>28</Slides>
  <Notes>18</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Tema de Office</vt:lpstr>
      <vt:lpstr>HISTORIA Y FUNCIONES DEL SISTEMA OPERATIVO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TALLER 1.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 INGENIERÍA DE SISTEMAS SEDE NEIVA   Invita al:</dc:title>
  <dc:creator>User</dc:creator>
  <cp:lastModifiedBy>PRINCIPAL</cp:lastModifiedBy>
  <cp:revision>49</cp:revision>
  <dcterms:created xsi:type="dcterms:W3CDTF">2012-07-27T15:45:21Z</dcterms:created>
  <dcterms:modified xsi:type="dcterms:W3CDTF">2014-07-31T22:11:16Z</dcterms:modified>
</cp:coreProperties>
</file>